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70" r:id="rId4"/>
    <p:sldId id="271" r:id="rId5"/>
    <p:sldId id="258" r:id="rId6"/>
    <p:sldId id="262" r:id="rId7"/>
    <p:sldId id="265" r:id="rId8"/>
    <p:sldId id="272" r:id="rId9"/>
    <p:sldId id="273" r:id="rId10"/>
    <p:sldId id="274" r:id="rId11"/>
    <p:sldId id="275" r:id="rId12"/>
    <p:sldId id="277" r:id="rId13"/>
    <p:sldId id="276" r:id="rId14"/>
    <p:sldId id="278" r:id="rId15"/>
    <p:sldId id="266" r:id="rId16"/>
    <p:sldId id="264" r:id="rId17"/>
    <p:sldId id="263" r:id="rId18"/>
    <p:sldId id="279" r:id="rId19"/>
    <p:sldId id="280" r:id="rId20"/>
    <p:sldId id="260" r:id="rId21"/>
    <p:sldId id="290" r:id="rId22"/>
    <p:sldId id="281" r:id="rId23"/>
    <p:sldId id="282" r:id="rId24"/>
    <p:sldId id="288" r:id="rId25"/>
    <p:sldId id="283" r:id="rId26"/>
    <p:sldId id="284" r:id="rId27"/>
    <p:sldId id="291" r:id="rId28"/>
    <p:sldId id="285" r:id="rId29"/>
    <p:sldId id="287" r:id="rId30"/>
    <p:sldId id="286" r:id="rId31"/>
    <p:sldId id="294" r:id="rId32"/>
    <p:sldId id="292" r:id="rId33"/>
    <p:sldId id="267" r:id="rId34"/>
    <p:sldId id="295" r:id="rId35"/>
    <p:sldId id="296" r:id="rId36"/>
    <p:sldId id="297" r:id="rId37"/>
    <p:sldId id="299" r:id="rId38"/>
    <p:sldId id="300" r:id="rId39"/>
    <p:sldId id="268" r:id="rId40"/>
    <p:sldId id="269" r:id="rId41"/>
    <p:sldId id="301" r:id="rId42"/>
    <p:sldId id="259" r:id="rId43"/>
    <p:sldId id="302" r:id="rId44"/>
    <p:sldId id="303" r:id="rId4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800080"/>
    <a:srgbClr val="FFCCCC"/>
    <a:srgbClr val="000099"/>
    <a:srgbClr val="FFCCFF"/>
    <a:srgbClr val="6600CC"/>
    <a:srgbClr val="CC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449DD-F09A-4B80-B9D5-B2BBF6BE37C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C1D2692-27F0-4BDA-9791-1D55C762B0A0}">
      <dgm:prSet phldrT="[Текст]"/>
      <dgm:spPr>
        <a:solidFill>
          <a:srgbClr val="000099"/>
        </a:solidFill>
      </dgm:spPr>
      <dgm:t>
        <a:bodyPr/>
        <a:lstStyle/>
        <a:p>
          <a:r>
            <a:rPr lang="uk-UA" dirty="0"/>
            <a:t>ОФ</a:t>
          </a:r>
        </a:p>
      </dgm:t>
    </dgm:pt>
    <dgm:pt modelId="{A62CFBAC-5B41-4D61-95CD-9F3CB0A6907A}" type="parTrans" cxnId="{58E7250E-F2A8-40BE-90E3-D097B08A81B1}">
      <dgm:prSet/>
      <dgm:spPr/>
      <dgm:t>
        <a:bodyPr/>
        <a:lstStyle/>
        <a:p>
          <a:endParaRPr lang="uk-UA"/>
        </a:p>
      </dgm:t>
    </dgm:pt>
    <dgm:pt modelId="{AB86B41A-D075-473B-8B83-027D4CB4809B}" type="sibTrans" cxnId="{58E7250E-F2A8-40BE-90E3-D097B08A81B1}">
      <dgm:prSet/>
      <dgm:spPr/>
      <dgm:t>
        <a:bodyPr/>
        <a:lstStyle/>
        <a:p>
          <a:endParaRPr lang="uk-UA"/>
        </a:p>
      </dgm:t>
    </dgm:pt>
    <dgm:pt modelId="{CFD0836A-FFDD-4825-9370-722825A05893}">
      <dgm:prSet phldrT="[Текст]" custT="1"/>
      <dgm:spPr>
        <a:solidFill>
          <a:srgbClr val="000099">
            <a:alpha val="90000"/>
          </a:srgbClr>
        </a:solidFill>
      </dgm:spPr>
      <dgm:t>
        <a:bodyPr/>
        <a:lstStyle/>
        <a:p>
          <a:r>
            <a:rPr lang="uk-UA" sz="36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Виховна</a:t>
          </a:r>
          <a:endParaRPr lang="uk-UA" sz="4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683B5D2-2483-4B30-8C11-7B8517D97E05}" type="parTrans" cxnId="{F9E7E8FF-1585-4DC8-AAD4-6736992B29D1}">
      <dgm:prSet/>
      <dgm:spPr/>
      <dgm:t>
        <a:bodyPr/>
        <a:lstStyle/>
        <a:p>
          <a:endParaRPr lang="uk-UA"/>
        </a:p>
      </dgm:t>
    </dgm:pt>
    <dgm:pt modelId="{B63A0919-5424-4A90-BA04-A6B26569171A}" type="sibTrans" cxnId="{F9E7E8FF-1585-4DC8-AAD4-6736992B29D1}">
      <dgm:prSet/>
      <dgm:spPr/>
      <dgm:t>
        <a:bodyPr/>
        <a:lstStyle/>
        <a:p>
          <a:endParaRPr lang="uk-UA"/>
        </a:p>
      </dgm:t>
    </dgm:pt>
    <dgm:pt modelId="{03BA11D9-B0F9-4C5C-BE4B-5F7A199DEEAA}">
      <dgm:prSet phldrT="[Текст]"/>
      <dgm:spPr>
        <a:solidFill>
          <a:srgbClr val="000099"/>
        </a:solidFill>
      </dgm:spPr>
      <dgm:t>
        <a:bodyPr/>
        <a:lstStyle/>
        <a:p>
          <a:r>
            <a:rPr lang="uk-UA" dirty="0"/>
            <a:t>ОФ</a:t>
          </a:r>
        </a:p>
      </dgm:t>
    </dgm:pt>
    <dgm:pt modelId="{C4538D1D-BE09-43E1-AB21-14638C75C419}" type="parTrans" cxnId="{23D33375-21EF-45A8-A37F-D06CCC5BF0D7}">
      <dgm:prSet/>
      <dgm:spPr/>
      <dgm:t>
        <a:bodyPr/>
        <a:lstStyle/>
        <a:p>
          <a:endParaRPr lang="uk-UA"/>
        </a:p>
      </dgm:t>
    </dgm:pt>
    <dgm:pt modelId="{674D014B-5F35-4D92-9EEB-1AA2C638645C}" type="sibTrans" cxnId="{23D33375-21EF-45A8-A37F-D06CCC5BF0D7}">
      <dgm:prSet/>
      <dgm:spPr/>
      <dgm:t>
        <a:bodyPr/>
        <a:lstStyle/>
        <a:p>
          <a:endParaRPr lang="uk-UA"/>
        </a:p>
      </dgm:t>
    </dgm:pt>
    <dgm:pt modelId="{BE2FA4D3-191C-46D7-BF3A-AEEE2114DD71}">
      <dgm:prSet phldrT="[Текст]"/>
      <dgm:spPr>
        <a:solidFill>
          <a:srgbClr val="000099"/>
        </a:solidFill>
      </dgm:spPr>
      <dgm:t>
        <a:bodyPr/>
        <a:lstStyle/>
        <a:p>
          <a:r>
            <a:rPr lang="uk-UA" dirty="0"/>
            <a:t>ОФ</a:t>
          </a:r>
        </a:p>
      </dgm:t>
    </dgm:pt>
    <dgm:pt modelId="{267D1E0D-3E73-467F-B47E-627ACFB0FF11}" type="parTrans" cxnId="{92ABD47B-4855-487A-B4E2-7BAB7ED919F8}">
      <dgm:prSet/>
      <dgm:spPr/>
      <dgm:t>
        <a:bodyPr/>
        <a:lstStyle/>
        <a:p>
          <a:endParaRPr lang="uk-UA"/>
        </a:p>
      </dgm:t>
    </dgm:pt>
    <dgm:pt modelId="{C38DD9F2-59D0-46E5-890B-4A071B0791A3}" type="sibTrans" cxnId="{92ABD47B-4855-487A-B4E2-7BAB7ED919F8}">
      <dgm:prSet/>
      <dgm:spPr/>
      <dgm:t>
        <a:bodyPr/>
        <a:lstStyle/>
        <a:p>
          <a:endParaRPr lang="uk-UA"/>
        </a:p>
      </dgm:t>
    </dgm:pt>
    <dgm:pt modelId="{F41A002C-73B4-4EA5-954B-41907FE74FC4}">
      <dgm:prSet phldrT="[Текст]" custT="1"/>
      <dgm:spPr>
        <a:solidFill>
          <a:srgbClr val="000099">
            <a:alpha val="90000"/>
          </a:srgbClr>
        </a:solidFill>
      </dgm:spPr>
      <dgm:t>
        <a:bodyPr/>
        <a:lstStyle/>
        <a:p>
          <a:r>
            <a:rPr lang="uk-UA" sz="36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Дидактична</a:t>
          </a:r>
        </a:p>
      </dgm:t>
    </dgm:pt>
    <dgm:pt modelId="{B03A549B-3602-4F7B-BB46-71E29AEEE85C}" type="parTrans" cxnId="{6DBEA480-CD9C-47C6-914C-D24ACE37E960}">
      <dgm:prSet/>
      <dgm:spPr/>
      <dgm:t>
        <a:bodyPr/>
        <a:lstStyle/>
        <a:p>
          <a:endParaRPr lang="uk-UA"/>
        </a:p>
      </dgm:t>
    </dgm:pt>
    <dgm:pt modelId="{B14FFC31-9B0D-45C8-BB0B-61F9167432FB}" type="sibTrans" cxnId="{6DBEA480-CD9C-47C6-914C-D24ACE37E960}">
      <dgm:prSet/>
      <dgm:spPr/>
      <dgm:t>
        <a:bodyPr/>
        <a:lstStyle/>
        <a:p>
          <a:endParaRPr lang="uk-UA"/>
        </a:p>
      </dgm:t>
    </dgm:pt>
    <dgm:pt modelId="{536BF77A-5AE3-4825-9508-743BC4276DCE}" type="pres">
      <dgm:prSet presAssocID="{7EE449DD-F09A-4B80-B9D5-B2BBF6BE37C4}" presName="linearFlow" presStyleCnt="0">
        <dgm:presLayoutVars>
          <dgm:dir/>
          <dgm:animLvl val="lvl"/>
          <dgm:resizeHandles val="exact"/>
        </dgm:presLayoutVars>
      </dgm:prSet>
      <dgm:spPr/>
    </dgm:pt>
    <dgm:pt modelId="{7052E6C5-AF4A-4FDF-A2E2-A47537AB8735}" type="pres">
      <dgm:prSet presAssocID="{6C1D2692-27F0-4BDA-9791-1D55C762B0A0}" presName="composite" presStyleCnt="0"/>
      <dgm:spPr/>
    </dgm:pt>
    <dgm:pt modelId="{508E29D5-B712-470A-9931-665BE201E946}" type="pres">
      <dgm:prSet presAssocID="{6C1D2692-27F0-4BDA-9791-1D55C762B0A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03B033E-AF00-4F21-A612-73675F4BE5D1}" type="pres">
      <dgm:prSet presAssocID="{6C1D2692-27F0-4BDA-9791-1D55C762B0A0}" presName="descendantText" presStyleLbl="alignAcc1" presStyleIdx="0" presStyleCnt="3">
        <dgm:presLayoutVars>
          <dgm:bulletEnabled val="1"/>
        </dgm:presLayoutVars>
      </dgm:prSet>
      <dgm:spPr/>
    </dgm:pt>
    <dgm:pt modelId="{DFA22A72-9E13-43EF-939C-860EA6EBB5AD}" type="pres">
      <dgm:prSet presAssocID="{AB86B41A-D075-473B-8B83-027D4CB4809B}" presName="sp" presStyleCnt="0"/>
      <dgm:spPr/>
    </dgm:pt>
    <dgm:pt modelId="{81F05499-1211-4335-A043-ACFEC433D57D}" type="pres">
      <dgm:prSet presAssocID="{03BA11D9-B0F9-4C5C-BE4B-5F7A199DEEAA}" presName="composite" presStyleCnt="0"/>
      <dgm:spPr/>
    </dgm:pt>
    <dgm:pt modelId="{A348B6FB-266C-498B-A7EE-1CE034BC7797}" type="pres">
      <dgm:prSet presAssocID="{03BA11D9-B0F9-4C5C-BE4B-5F7A199DEEAA}" presName="parentText" presStyleLbl="alignNode1" presStyleIdx="1" presStyleCnt="3" custLinFactNeighborX="1865" custLinFactNeighborY="639">
        <dgm:presLayoutVars>
          <dgm:chMax val="1"/>
          <dgm:bulletEnabled val="1"/>
        </dgm:presLayoutVars>
      </dgm:prSet>
      <dgm:spPr/>
    </dgm:pt>
    <dgm:pt modelId="{EFF2EB93-B5FD-44FA-81CE-29E63D895032}" type="pres">
      <dgm:prSet presAssocID="{03BA11D9-B0F9-4C5C-BE4B-5F7A199DEEAA}" presName="descendantText" presStyleLbl="alignAcc1" presStyleIdx="1" presStyleCnt="3">
        <dgm:presLayoutVars>
          <dgm:bulletEnabled val="1"/>
        </dgm:presLayoutVars>
      </dgm:prSet>
      <dgm:spPr/>
    </dgm:pt>
    <dgm:pt modelId="{66DB263A-3C6C-4858-B275-5FE76F27BC30}" type="pres">
      <dgm:prSet presAssocID="{674D014B-5F35-4D92-9EEB-1AA2C638645C}" presName="sp" presStyleCnt="0"/>
      <dgm:spPr/>
    </dgm:pt>
    <dgm:pt modelId="{FA630815-A63D-4F21-80A4-BD74FD843A37}" type="pres">
      <dgm:prSet presAssocID="{BE2FA4D3-191C-46D7-BF3A-AEEE2114DD71}" presName="composite" presStyleCnt="0"/>
      <dgm:spPr/>
    </dgm:pt>
    <dgm:pt modelId="{CBF0F4DA-7E06-4597-B1E6-6AA812C825CD}" type="pres">
      <dgm:prSet presAssocID="{BE2FA4D3-191C-46D7-BF3A-AEEE2114DD7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82AD2E6-66AC-45B2-B92F-18DD6A0087DB}" type="pres">
      <dgm:prSet presAssocID="{BE2FA4D3-191C-46D7-BF3A-AEEE2114DD7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2C4B501-D193-4FEC-99C9-DC9A1CB3774D}" type="presOf" srcId="{CFD0836A-FFDD-4825-9370-722825A05893}" destId="{703B033E-AF00-4F21-A612-73675F4BE5D1}" srcOrd="0" destOrd="0" presId="urn:microsoft.com/office/officeart/2005/8/layout/chevron2"/>
    <dgm:cxn modelId="{D653A20A-24CB-4CFA-BE9F-C36FAB80E590}" type="presOf" srcId="{BE2FA4D3-191C-46D7-BF3A-AEEE2114DD71}" destId="{CBF0F4DA-7E06-4597-B1E6-6AA812C825CD}" srcOrd="0" destOrd="0" presId="urn:microsoft.com/office/officeart/2005/8/layout/chevron2"/>
    <dgm:cxn modelId="{58E7250E-F2A8-40BE-90E3-D097B08A81B1}" srcId="{7EE449DD-F09A-4B80-B9D5-B2BBF6BE37C4}" destId="{6C1D2692-27F0-4BDA-9791-1D55C762B0A0}" srcOrd="0" destOrd="0" parTransId="{A62CFBAC-5B41-4D61-95CD-9F3CB0A6907A}" sibTransId="{AB86B41A-D075-473B-8B83-027D4CB4809B}"/>
    <dgm:cxn modelId="{23D33375-21EF-45A8-A37F-D06CCC5BF0D7}" srcId="{7EE449DD-F09A-4B80-B9D5-B2BBF6BE37C4}" destId="{03BA11D9-B0F9-4C5C-BE4B-5F7A199DEEAA}" srcOrd="1" destOrd="0" parTransId="{C4538D1D-BE09-43E1-AB21-14638C75C419}" sibTransId="{674D014B-5F35-4D92-9EEB-1AA2C638645C}"/>
    <dgm:cxn modelId="{92ABD47B-4855-487A-B4E2-7BAB7ED919F8}" srcId="{7EE449DD-F09A-4B80-B9D5-B2BBF6BE37C4}" destId="{BE2FA4D3-191C-46D7-BF3A-AEEE2114DD71}" srcOrd="2" destOrd="0" parTransId="{267D1E0D-3E73-467F-B47E-627ACFB0FF11}" sibTransId="{C38DD9F2-59D0-46E5-890B-4A071B0791A3}"/>
    <dgm:cxn modelId="{6DBEA480-CD9C-47C6-914C-D24ACE37E960}" srcId="{BE2FA4D3-191C-46D7-BF3A-AEEE2114DD71}" destId="{F41A002C-73B4-4EA5-954B-41907FE74FC4}" srcOrd="0" destOrd="0" parTransId="{B03A549B-3602-4F7B-BB46-71E29AEEE85C}" sibTransId="{B14FFC31-9B0D-45C8-BB0B-61F9167432FB}"/>
    <dgm:cxn modelId="{13A9088C-8037-4FE1-BC5C-95823205B88C}" type="presOf" srcId="{03BA11D9-B0F9-4C5C-BE4B-5F7A199DEEAA}" destId="{A348B6FB-266C-498B-A7EE-1CE034BC7797}" srcOrd="0" destOrd="0" presId="urn:microsoft.com/office/officeart/2005/8/layout/chevron2"/>
    <dgm:cxn modelId="{0C0AD198-EBB0-4CF4-9431-5D7D0DCBBF75}" type="presOf" srcId="{7EE449DD-F09A-4B80-B9D5-B2BBF6BE37C4}" destId="{536BF77A-5AE3-4825-9508-743BC4276DCE}" srcOrd="0" destOrd="0" presId="urn:microsoft.com/office/officeart/2005/8/layout/chevron2"/>
    <dgm:cxn modelId="{F4A59CEA-202A-44B1-A6E7-3E16A07EEA4D}" type="presOf" srcId="{6C1D2692-27F0-4BDA-9791-1D55C762B0A0}" destId="{508E29D5-B712-470A-9931-665BE201E946}" srcOrd="0" destOrd="0" presId="urn:microsoft.com/office/officeart/2005/8/layout/chevron2"/>
    <dgm:cxn modelId="{7F00E3F4-206C-43D6-B162-F0671339D22D}" type="presOf" srcId="{F41A002C-73B4-4EA5-954B-41907FE74FC4}" destId="{E82AD2E6-66AC-45B2-B92F-18DD6A0087DB}" srcOrd="0" destOrd="0" presId="urn:microsoft.com/office/officeart/2005/8/layout/chevron2"/>
    <dgm:cxn modelId="{F9E7E8FF-1585-4DC8-AAD4-6736992B29D1}" srcId="{6C1D2692-27F0-4BDA-9791-1D55C762B0A0}" destId="{CFD0836A-FFDD-4825-9370-722825A05893}" srcOrd="0" destOrd="0" parTransId="{3683B5D2-2483-4B30-8C11-7B8517D97E05}" sibTransId="{B63A0919-5424-4A90-BA04-A6B26569171A}"/>
    <dgm:cxn modelId="{744EB5BF-6F77-4D43-8887-4901F37CB46E}" type="presParOf" srcId="{536BF77A-5AE3-4825-9508-743BC4276DCE}" destId="{7052E6C5-AF4A-4FDF-A2E2-A47537AB8735}" srcOrd="0" destOrd="0" presId="urn:microsoft.com/office/officeart/2005/8/layout/chevron2"/>
    <dgm:cxn modelId="{FC0BBDC3-93C0-4AFD-BB6E-4E08616AC69B}" type="presParOf" srcId="{7052E6C5-AF4A-4FDF-A2E2-A47537AB8735}" destId="{508E29D5-B712-470A-9931-665BE201E946}" srcOrd="0" destOrd="0" presId="urn:microsoft.com/office/officeart/2005/8/layout/chevron2"/>
    <dgm:cxn modelId="{0BB4E0D8-6875-46A3-B41E-D92271C12463}" type="presParOf" srcId="{7052E6C5-AF4A-4FDF-A2E2-A47537AB8735}" destId="{703B033E-AF00-4F21-A612-73675F4BE5D1}" srcOrd="1" destOrd="0" presId="urn:microsoft.com/office/officeart/2005/8/layout/chevron2"/>
    <dgm:cxn modelId="{5C1256E3-A3E8-4BD6-AA4A-8C1DF6CEA6AF}" type="presParOf" srcId="{536BF77A-5AE3-4825-9508-743BC4276DCE}" destId="{DFA22A72-9E13-43EF-939C-860EA6EBB5AD}" srcOrd="1" destOrd="0" presId="urn:microsoft.com/office/officeart/2005/8/layout/chevron2"/>
    <dgm:cxn modelId="{EE28C046-3897-4054-AB4C-6FD4646C6D4B}" type="presParOf" srcId="{536BF77A-5AE3-4825-9508-743BC4276DCE}" destId="{81F05499-1211-4335-A043-ACFEC433D57D}" srcOrd="2" destOrd="0" presId="urn:microsoft.com/office/officeart/2005/8/layout/chevron2"/>
    <dgm:cxn modelId="{504AAE57-9A27-4A0B-8267-F142EA0A4980}" type="presParOf" srcId="{81F05499-1211-4335-A043-ACFEC433D57D}" destId="{A348B6FB-266C-498B-A7EE-1CE034BC7797}" srcOrd="0" destOrd="0" presId="urn:microsoft.com/office/officeart/2005/8/layout/chevron2"/>
    <dgm:cxn modelId="{465146FD-3C3F-4339-A860-8BAFE9405D2F}" type="presParOf" srcId="{81F05499-1211-4335-A043-ACFEC433D57D}" destId="{EFF2EB93-B5FD-44FA-81CE-29E63D895032}" srcOrd="1" destOrd="0" presId="urn:microsoft.com/office/officeart/2005/8/layout/chevron2"/>
    <dgm:cxn modelId="{98680526-2620-42AE-80BF-BB4D5F2B3503}" type="presParOf" srcId="{536BF77A-5AE3-4825-9508-743BC4276DCE}" destId="{66DB263A-3C6C-4858-B275-5FE76F27BC30}" srcOrd="3" destOrd="0" presId="urn:microsoft.com/office/officeart/2005/8/layout/chevron2"/>
    <dgm:cxn modelId="{7850A018-4BC0-4C96-87B1-625F70E62E7C}" type="presParOf" srcId="{536BF77A-5AE3-4825-9508-743BC4276DCE}" destId="{FA630815-A63D-4F21-80A4-BD74FD843A37}" srcOrd="4" destOrd="0" presId="urn:microsoft.com/office/officeart/2005/8/layout/chevron2"/>
    <dgm:cxn modelId="{E215D61F-1AAF-4BE6-B233-2FEB51A5483F}" type="presParOf" srcId="{FA630815-A63D-4F21-80A4-BD74FD843A37}" destId="{CBF0F4DA-7E06-4597-B1E6-6AA812C825CD}" srcOrd="0" destOrd="0" presId="urn:microsoft.com/office/officeart/2005/8/layout/chevron2"/>
    <dgm:cxn modelId="{68053E25-8B59-4F54-8656-AEB0A4D3C2D8}" type="presParOf" srcId="{FA630815-A63D-4F21-80A4-BD74FD843A37}" destId="{E82AD2E6-66AC-45B2-B92F-18DD6A0087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0DED24-F099-4CD5-9B2D-AA8508A4B86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42FD7EB-25B9-499F-91D9-7070AC30B92F}" type="pres">
      <dgm:prSet presAssocID="{AF0DED24-F099-4CD5-9B2D-AA8508A4B86B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2267DEB-46A8-48E9-92E5-2D69D2BF7C4B}" type="presOf" srcId="{AF0DED24-F099-4CD5-9B2D-AA8508A4B86B}" destId="{C42FD7EB-25B9-499F-91D9-7070AC30B92F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F0DED24-F099-4CD5-9B2D-AA8508A4B86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42FD7EB-25B9-499F-91D9-7070AC30B92F}" type="pres">
      <dgm:prSet presAssocID="{AF0DED24-F099-4CD5-9B2D-AA8508A4B86B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2267DEB-46A8-48E9-92E5-2D69D2BF7C4B}" type="presOf" srcId="{AF0DED24-F099-4CD5-9B2D-AA8508A4B86B}" destId="{C42FD7EB-25B9-499F-91D9-7070AC30B92F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F0DED24-F099-4CD5-9B2D-AA8508A4B86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42FD7EB-25B9-499F-91D9-7070AC30B92F}" type="pres">
      <dgm:prSet presAssocID="{AF0DED24-F099-4CD5-9B2D-AA8508A4B86B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2267DEB-46A8-48E9-92E5-2D69D2BF7C4B}" type="presOf" srcId="{AF0DED24-F099-4CD5-9B2D-AA8508A4B86B}" destId="{C42FD7EB-25B9-499F-91D9-7070AC30B92F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ABCD49-08A3-454F-A7E6-89CC538CA0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5C1CD0A-90F6-40A6-B7E3-C85CDE1AB6E9}">
      <dgm:prSet phldrT="[Текст]"/>
      <dgm:spPr>
        <a:solidFill>
          <a:srgbClr val="000099"/>
        </a:solidFill>
      </dgm:spPr>
      <dgm:t>
        <a:bodyPr/>
        <a:lstStyle/>
        <a:p>
          <a:r>
            <a:rPr lang="uk-UA" dirty="0"/>
            <a:t>ОФ</a:t>
          </a:r>
        </a:p>
      </dgm:t>
    </dgm:pt>
    <dgm:pt modelId="{57C9D6ED-5988-44ED-AEE9-3705CBD4CE6C}" type="parTrans" cxnId="{12D6BED9-D8CD-48E0-B522-A5CB953DA9C1}">
      <dgm:prSet/>
      <dgm:spPr/>
      <dgm:t>
        <a:bodyPr/>
        <a:lstStyle/>
        <a:p>
          <a:endParaRPr lang="uk-UA"/>
        </a:p>
      </dgm:t>
    </dgm:pt>
    <dgm:pt modelId="{45DD39FC-B2BF-4718-A24F-C6378BC67C2C}" type="sibTrans" cxnId="{12D6BED9-D8CD-48E0-B522-A5CB953DA9C1}">
      <dgm:prSet/>
      <dgm:spPr/>
      <dgm:t>
        <a:bodyPr/>
        <a:lstStyle/>
        <a:p>
          <a:endParaRPr lang="uk-UA"/>
        </a:p>
      </dgm:t>
    </dgm:pt>
    <dgm:pt modelId="{957106A0-45CC-471F-AA8D-96D2E0A68BA9}">
      <dgm:prSet phldrT="[Текст]" custT="1"/>
      <dgm:spPr>
        <a:solidFill>
          <a:srgbClr val="000099">
            <a:alpha val="90000"/>
          </a:srgbClr>
        </a:solidFill>
      </dgm:spPr>
      <dgm:t>
        <a:bodyPr/>
        <a:lstStyle/>
        <a:p>
          <a:r>
            <a:rPr lang="uk-UA" sz="3600" dirty="0">
              <a:latin typeface="Arial Black" pitchFamily="34" charset="0"/>
            </a:rPr>
            <a:t> </a:t>
          </a:r>
          <a:r>
            <a:rPr lang="uk-UA" sz="36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Розвивальна</a:t>
          </a:r>
        </a:p>
      </dgm:t>
    </dgm:pt>
    <dgm:pt modelId="{E8815B05-E044-4905-AE7D-BD368B0C4221}" type="parTrans" cxnId="{B43D1CB4-0AC7-4184-A907-31C04B033589}">
      <dgm:prSet/>
      <dgm:spPr/>
      <dgm:t>
        <a:bodyPr/>
        <a:lstStyle/>
        <a:p>
          <a:endParaRPr lang="uk-UA"/>
        </a:p>
      </dgm:t>
    </dgm:pt>
    <dgm:pt modelId="{C7300B30-22A9-47DA-8139-47F4ED937D29}" type="sibTrans" cxnId="{B43D1CB4-0AC7-4184-A907-31C04B033589}">
      <dgm:prSet/>
      <dgm:spPr/>
      <dgm:t>
        <a:bodyPr/>
        <a:lstStyle/>
        <a:p>
          <a:endParaRPr lang="uk-UA"/>
        </a:p>
      </dgm:t>
    </dgm:pt>
    <dgm:pt modelId="{C004D845-4F1F-40B7-A59A-15D9A408873D}">
      <dgm:prSet phldrT="[Текст]"/>
      <dgm:spPr>
        <a:solidFill>
          <a:srgbClr val="000099"/>
        </a:solidFill>
      </dgm:spPr>
      <dgm:t>
        <a:bodyPr/>
        <a:lstStyle/>
        <a:p>
          <a:r>
            <a:rPr lang="uk-UA" dirty="0"/>
            <a:t>ОФ</a:t>
          </a:r>
        </a:p>
      </dgm:t>
    </dgm:pt>
    <dgm:pt modelId="{CA432A7C-98B5-4D0D-B14C-01C6463BCF2C}" type="parTrans" cxnId="{3E37CEFC-151E-417B-BF14-2EB91BD3F748}">
      <dgm:prSet/>
      <dgm:spPr/>
      <dgm:t>
        <a:bodyPr/>
        <a:lstStyle/>
        <a:p>
          <a:endParaRPr lang="uk-UA"/>
        </a:p>
      </dgm:t>
    </dgm:pt>
    <dgm:pt modelId="{309C08C9-F5DF-49F3-8037-34D672FBF1C4}" type="sibTrans" cxnId="{3E37CEFC-151E-417B-BF14-2EB91BD3F748}">
      <dgm:prSet/>
      <dgm:spPr/>
      <dgm:t>
        <a:bodyPr/>
        <a:lstStyle/>
        <a:p>
          <a:endParaRPr lang="uk-UA"/>
        </a:p>
      </dgm:t>
    </dgm:pt>
    <dgm:pt modelId="{1CC2A209-2BEE-4FDF-BE51-BB6289C74B2C}">
      <dgm:prSet phldrT="[Текст]" custT="1"/>
      <dgm:spPr>
        <a:solidFill>
          <a:srgbClr val="000099">
            <a:alpha val="90000"/>
          </a:srgbClr>
        </a:solidFill>
      </dgm:spPr>
      <dgm:t>
        <a:bodyPr/>
        <a:lstStyle/>
        <a:p>
          <a:r>
            <a:rPr lang="uk-UA" sz="36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Науково-методична</a:t>
          </a:r>
        </a:p>
      </dgm:t>
    </dgm:pt>
    <dgm:pt modelId="{43C23DD9-B736-4775-B6C0-0130D39A4062}" type="parTrans" cxnId="{9EA45EB2-E5D6-4AD1-9D05-14706D030974}">
      <dgm:prSet/>
      <dgm:spPr/>
      <dgm:t>
        <a:bodyPr/>
        <a:lstStyle/>
        <a:p>
          <a:endParaRPr lang="uk-UA"/>
        </a:p>
      </dgm:t>
    </dgm:pt>
    <dgm:pt modelId="{FF0D01B4-E36A-4C42-ABD0-83C104137845}" type="sibTrans" cxnId="{9EA45EB2-E5D6-4AD1-9D05-14706D030974}">
      <dgm:prSet/>
      <dgm:spPr/>
      <dgm:t>
        <a:bodyPr/>
        <a:lstStyle/>
        <a:p>
          <a:endParaRPr lang="uk-UA"/>
        </a:p>
      </dgm:t>
    </dgm:pt>
    <dgm:pt modelId="{5BFF4D32-FC24-440D-809D-943E0CE89C0E}">
      <dgm:prSet phldrT="[Текст]"/>
      <dgm:spPr>
        <a:solidFill>
          <a:srgbClr val="000099"/>
        </a:solidFill>
      </dgm:spPr>
      <dgm:t>
        <a:bodyPr/>
        <a:lstStyle/>
        <a:p>
          <a:r>
            <a:rPr lang="uk-UA" dirty="0"/>
            <a:t>ОФ</a:t>
          </a:r>
        </a:p>
      </dgm:t>
    </dgm:pt>
    <dgm:pt modelId="{D82D66F8-2D9D-4FE4-AF46-48A6AB40BD99}" type="parTrans" cxnId="{5E865102-7A51-4E50-A265-00C8A4F6891D}">
      <dgm:prSet/>
      <dgm:spPr/>
      <dgm:t>
        <a:bodyPr/>
        <a:lstStyle/>
        <a:p>
          <a:endParaRPr lang="uk-UA"/>
        </a:p>
      </dgm:t>
    </dgm:pt>
    <dgm:pt modelId="{ACE7C7D9-5414-429B-91AE-48EB7A02F5E0}" type="sibTrans" cxnId="{5E865102-7A51-4E50-A265-00C8A4F6891D}">
      <dgm:prSet/>
      <dgm:spPr/>
      <dgm:t>
        <a:bodyPr/>
        <a:lstStyle/>
        <a:p>
          <a:endParaRPr lang="uk-UA"/>
        </a:p>
      </dgm:t>
    </dgm:pt>
    <dgm:pt modelId="{EB188101-A7CA-4DBD-B73C-759334B60053}">
      <dgm:prSet phldrT="[Текст]" custT="1"/>
      <dgm:spPr>
        <a:solidFill>
          <a:srgbClr val="000099">
            <a:alpha val="90000"/>
          </a:srgbClr>
        </a:solidFill>
      </dgm:spPr>
      <dgm:t>
        <a:bodyPr/>
        <a:lstStyle/>
        <a:p>
          <a:r>
            <a:rPr lang="uk-UA" sz="36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Організаційна</a:t>
          </a:r>
        </a:p>
      </dgm:t>
    </dgm:pt>
    <dgm:pt modelId="{CC86683C-5487-4D52-AA49-FE824604F2C6}" type="parTrans" cxnId="{AB12133B-10E8-4C54-8DB1-22D71069D17A}">
      <dgm:prSet/>
      <dgm:spPr/>
      <dgm:t>
        <a:bodyPr/>
        <a:lstStyle/>
        <a:p>
          <a:endParaRPr lang="uk-UA"/>
        </a:p>
      </dgm:t>
    </dgm:pt>
    <dgm:pt modelId="{BC39088F-B43B-4B00-BD7B-275B0DF169DC}" type="sibTrans" cxnId="{AB12133B-10E8-4C54-8DB1-22D71069D17A}">
      <dgm:prSet/>
      <dgm:spPr/>
      <dgm:t>
        <a:bodyPr/>
        <a:lstStyle/>
        <a:p>
          <a:endParaRPr lang="uk-UA"/>
        </a:p>
      </dgm:t>
    </dgm:pt>
    <dgm:pt modelId="{BB9D7290-D3D2-42C6-BD2B-7017D8D49EA6}" type="pres">
      <dgm:prSet presAssocID="{F8ABCD49-08A3-454F-A7E6-89CC538CA0BF}" presName="linearFlow" presStyleCnt="0">
        <dgm:presLayoutVars>
          <dgm:dir/>
          <dgm:animLvl val="lvl"/>
          <dgm:resizeHandles val="exact"/>
        </dgm:presLayoutVars>
      </dgm:prSet>
      <dgm:spPr/>
    </dgm:pt>
    <dgm:pt modelId="{1FA47F65-E4B3-4973-993E-5069F9611C86}" type="pres">
      <dgm:prSet presAssocID="{65C1CD0A-90F6-40A6-B7E3-C85CDE1AB6E9}" presName="composite" presStyleCnt="0"/>
      <dgm:spPr/>
    </dgm:pt>
    <dgm:pt modelId="{5A5A574A-9A3B-49A0-9565-81E383517FD3}" type="pres">
      <dgm:prSet presAssocID="{65C1CD0A-90F6-40A6-B7E3-C85CDE1AB6E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ED2B1A6-6199-4528-A638-334854E97EB7}" type="pres">
      <dgm:prSet presAssocID="{65C1CD0A-90F6-40A6-B7E3-C85CDE1AB6E9}" presName="descendantText" presStyleLbl="alignAcc1" presStyleIdx="0" presStyleCnt="3" custLinFactNeighborX="0" custLinFactNeighborY="-3787">
        <dgm:presLayoutVars>
          <dgm:bulletEnabled val="1"/>
        </dgm:presLayoutVars>
      </dgm:prSet>
      <dgm:spPr/>
    </dgm:pt>
    <dgm:pt modelId="{5983BF23-7077-4E4A-A2DC-343C1B829DC9}" type="pres">
      <dgm:prSet presAssocID="{45DD39FC-B2BF-4718-A24F-C6378BC67C2C}" presName="sp" presStyleCnt="0"/>
      <dgm:spPr/>
    </dgm:pt>
    <dgm:pt modelId="{8159E8B9-6073-4ECC-9CF9-DD3C973BB391}" type="pres">
      <dgm:prSet presAssocID="{C004D845-4F1F-40B7-A59A-15D9A408873D}" presName="composite" presStyleCnt="0"/>
      <dgm:spPr/>
    </dgm:pt>
    <dgm:pt modelId="{C5BBCD1F-309C-4E86-AC8B-B2B43D8E2F2C}" type="pres">
      <dgm:prSet presAssocID="{C004D845-4F1F-40B7-A59A-15D9A408873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12F43AB-83B0-4B7E-B645-B7FB69CF7683}" type="pres">
      <dgm:prSet presAssocID="{C004D845-4F1F-40B7-A59A-15D9A408873D}" presName="descendantText" presStyleLbl="alignAcc1" presStyleIdx="1" presStyleCnt="3" custAng="0">
        <dgm:presLayoutVars>
          <dgm:bulletEnabled val="1"/>
        </dgm:presLayoutVars>
      </dgm:prSet>
      <dgm:spPr/>
    </dgm:pt>
    <dgm:pt modelId="{153AA8E4-6362-41D2-AC5A-8B804D7FFB29}" type="pres">
      <dgm:prSet presAssocID="{309C08C9-F5DF-49F3-8037-34D672FBF1C4}" presName="sp" presStyleCnt="0"/>
      <dgm:spPr/>
    </dgm:pt>
    <dgm:pt modelId="{1EE9A97F-60E2-4760-9FD7-3E01AED37AF7}" type="pres">
      <dgm:prSet presAssocID="{5BFF4D32-FC24-440D-809D-943E0CE89C0E}" presName="composite" presStyleCnt="0"/>
      <dgm:spPr/>
    </dgm:pt>
    <dgm:pt modelId="{D74532BA-C491-40C8-B2CA-A32857BC5EE9}" type="pres">
      <dgm:prSet presAssocID="{5BFF4D32-FC24-440D-809D-943E0CE89C0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0860B01-06FC-4CD0-9358-588558E26B32}" type="pres">
      <dgm:prSet presAssocID="{5BFF4D32-FC24-440D-809D-943E0CE89C0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E865102-7A51-4E50-A265-00C8A4F6891D}" srcId="{F8ABCD49-08A3-454F-A7E6-89CC538CA0BF}" destId="{5BFF4D32-FC24-440D-809D-943E0CE89C0E}" srcOrd="2" destOrd="0" parTransId="{D82D66F8-2D9D-4FE4-AF46-48A6AB40BD99}" sibTransId="{ACE7C7D9-5414-429B-91AE-48EB7A02F5E0}"/>
    <dgm:cxn modelId="{185FE82E-F22F-4537-9FDF-C7AEAC73F2B8}" type="presOf" srcId="{957106A0-45CC-471F-AA8D-96D2E0A68BA9}" destId="{8ED2B1A6-6199-4528-A638-334854E97EB7}" srcOrd="0" destOrd="0" presId="urn:microsoft.com/office/officeart/2005/8/layout/chevron2"/>
    <dgm:cxn modelId="{2E92F933-B333-4D28-8287-47136CAE5741}" type="presOf" srcId="{65C1CD0A-90F6-40A6-B7E3-C85CDE1AB6E9}" destId="{5A5A574A-9A3B-49A0-9565-81E383517FD3}" srcOrd="0" destOrd="0" presId="urn:microsoft.com/office/officeart/2005/8/layout/chevron2"/>
    <dgm:cxn modelId="{AB12133B-10E8-4C54-8DB1-22D71069D17A}" srcId="{5BFF4D32-FC24-440D-809D-943E0CE89C0E}" destId="{EB188101-A7CA-4DBD-B73C-759334B60053}" srcOrd="0" destOrd="0" parTransId="{CC86683C-5487-4D52-AA49-FE824604F2C6}" sibTransId="{BC39088F-B43B-4B00-BD7B-275B0DF169DC}"/>
    <dgm:cxn modelId="{1C48996E-4B40-4CD4-9EB8-FB7348B91590}" type="presOf" srcId="{F8ABCD49-08A3-454F-A7E6-89CC538CA0BF}" destId="{BB9D7290-D3D2-42C6-BD2B-7017D8D49EA6}" srcOrd="0" destOrd="0" presId="urn:microsoft.com/office/officeart/2005/8/layout/chevron2"/>
    <dgm:cxn modelId="{08AB23AC-8BA9-4C58-BFD0-7286EDDB3EE0}" type="presOf" srcId="{C004D845-4F1F-40B7-A59A-15D9A408873D}" destId="{C5BBCD1F-309C-4E86-AC8B-B2B43D8E2F2C}" srcOrd="0" destOrd="0" presId="urn:microsoft.com/office/officeart/2005/8/layout/chevron2"/>
    <dgm:cxn modelId="{9EA45EB2-E5D6-4AD1-9D05-14706D030974}" srcId="{C004D845-4F1F-40B7-A59A-15D9A408873D}" destId="{1CC2A209-2BEE-4FDF-BE51-BB6289C74B2C}" srcOrd="0" destOrd="0" parTransId="{43C23DD9-B736-4775-B6C0-0130D39A4062}" sibTransId="{FF0D01B4-E36A-4C42-ABD0-83C104137845}"/>
    <dgm:cxn modelId="{B43D1CB4-0AC7-4184-A907-31C04B033589}" srcId="{65C1CD0A-90F6-40A6-B7E3-C85CDE1AB6E9}" destId="{957106A0-45CC-471F-AA8D-96D2E0A68BA9}" srcOrd="0" destOrd="0" parTransId="{E8815B05-E044-4905-AE7D-BD368B0C4221}" sibTransId="{C7300B30-22A9-47DA-8139-47F4ED937D29}"/>
    <dgm:cxn modelId="{C2B73AD2-2A8A-4B34-9E98-B86A74F10754}" type="presOf" srcId="{1CC2A209-2BEE-4FDF-BE51-BB6289C74B2C}" destId="{112F43AB-83B0-4B7E-B645-B7FB69CF7683}" srcOrd="0" destOrd="0" presId="urn:microsoft.com/office/officeart/2005/8/layout/chevron2"/>
    <dgm:cxn modelId="{12D6BED9-D8CD-48E0-B522-A5CB953DA9C1}" srcId="{F8ABCD49-08A3-454F-A7E6-89CC538CA0BF}" destId="{65C1CD0A-90F6-40A6-B7E3-C85CDE1AB6E9}" srcOrd="0" destOrd="0" parTransId="{57C9D6ED-5988-44ED-AEE9-3705CBD4CE6C}" sibTransId="{45DD39FC-B2BF-4718-A24F-C6378BC67C2C}"/>
    <dgm:cxn modelId="{CBC81EE1-BFEF-48CD-A6FC-27C4E8FA30EA}" type="presOf" srcId="{5BFF4D32-FC24-440D-809D-943E0CE89C0E}" destId="{D74532BA-C491-40C8-B2CA-A32857BC5EE9}" srcOrd="0" destOrd="0" presId="urn:microsoft.com/office/officeart/2005/8/layout/chevron2"/>
    <dgm:cxn modelId="{3E37CEFC-151E-417B-BF14-2EB91BD3F748}" srcId="{F8ABCD49-08A3-454F-A7E6-89CC538CA0BF}" destId="{C004D845-4F1F-40B7-A59A-15D9A408873D}" srcOrd="1" destOrd="0" parTransId="{CA432A7C-98B5-4D0D-B14C-01C6463BCF2C}" sibTransId="{309C08C9-F5DF-49F3-8037-34D672FBF1C4}"/>
    <dgm:cxn modelId="{F3FD44FE-5F88-4423-AF8C-CAEDBA545C5D}" type="presOf" srcId="{EB188101-A7CA-4DBD-B73C-759334B60053}" destId="{10860B01-06FC-4CD0-9358-588558E26B32}" srcOrd="0" destOrd="0" presId="urn:microsoft.com/office/officeart/2005/8/layout/chevron2"/>
    <dgm:cxn modelId="{4DFF0171-E1FA-407A-B836-4027BBED4921}" type="presParOf" srcId="{BB9D7290-D3D2-42C6-BD2B-7017D8D49EA6}" destId="{1FA47F65-E4B3-4973-993E-5069F9611C86}" srcOrd="0" destOrd="0" presId="urn:microsoft.com/office/officeart/2005/8/layout/chevron2"/>
    <dgm:cxn modelId="{692DC08B-B9F9-4137-A522-7D4D990B0F78}" type="presParOf" srcId="{1FA47F65-E4B3-4973-993E-5069F9611C86}" destId="{5A5A574A-9A3B-49A0-9565-81E383517FD3}" srcOrd="0" destOrd="0" presId="urn:microsoft.com/office/officeart/2005/8/layout/chevron2"/>
    <dgm:cxn modelId="{19233957-239C-4102-826A-2D9452BF779E}" type="presParOf" srcId="{1FA47F65-E4B3-4973-993E-5069F9611C86}" destId="{8ED2B1A6-6199-4528-A638-334854E97EB7}" srcOrd="1" destOrd="0" presId="urn:microsoft.com/office/officeart/2005/8/layout/chevron2"/>
    <dgm:cxn modelId="{30DCC66F-B5E0-4CB0-8A83-1EFD83EFDCB7}" type="presParOf" srcId="{BB9D7290-D3D2-42C6-BD2B-7017D8D49EA6}" destId="{5983BF23-7077-4E4A-A2DC-343C1B829DC9}" srcOrd="1" destOrd="0" presId="urn:microsoft.com/office/officeart/2005/8/layout/chevron2"/>
    <dgm:cxn modelId="{01F1E96E-D292-4EDD-9CAA-926C74C7EDE4}" type="presParOf" srcId="{BB9D7290-D3D2-42C6-BD2B-7017D8D49EA6}" destId="{8159E8B9-6073-4ECC-9CF9-DD3C973BB391}" srcOrd="2" destOrd="0" presId="urn:microsoft.com/office/officeart/2005/8/layout/chevron2"/>
    <dgm:cxn modelId="{4F86A2D3-9F24-4239-92D0-D221C99A2E50}" type="presParOf" srcId="{8159E8B9-6073-4ECC-9CF9-DD3C973BB391}" destId="{C5BBCD1F-309C-4E86-AC8B-B2B43D8E2F2C}" srcOrd="0" destOrd="0" presId="urn:microsoft.com/office/officeart/2005/8/layout/chevron2"/>
    <dgm:cxn modelId="{92F114AC-B8E1-48CD-8A2C-0A180BCC69FB}" type="presParOf" srcId="{8159E8B9-6073-4ECC-9CF9-DD3C973BB391}" destId="{112F43AB-83B0-4B7E-B645-B7FB69CF7683}" srcOrd="1" destOrd="0" presId="urn:microsoft.com/office/officeart/2005/8/layout/chevron2"/>
    <dgm:cxn modelId="{AEAEDDE2-CE76-4946-8F03-778DEE34F6CB}" type="presParOf" srcId="{BB9D7290-D3D2-42C6-BD2B-7017D8D49EA6}" destId="{153AA8E4-6362-41D2-AC5A-8B804D7FFB29}" srcOrd="3" destOrd="0" presId="urn:microsoft.com/office/officeart/2005/8/layout/chevron2"/>
    <dgm:cxn modelId="{AD3A40C7-FC46-4A94-8E40-B9759AE4232C}" type="presParOf" srcId="{BB9D7290-D3D2-42C6-BD2B-7017D8D49EA6}" destId="{1EE9A97F-60E2-4760-9FD7-3E01AED37AF7}" srcOrd="4" destOrd="0" presId="urn:microsoft.com/office/officeart/2005/8/layout/chevron2"/>
    <dgm:cxn modelId="{82F0CEFA-60AE-48F8-8483-E645CB356849}" type="presParOf" srcId="{1EE9A97F-60E2-4760-9FD7-3E01AED37AF7}" destId="{D74532BA-C491-40C8-B2CA-A32857BC5EE9}" srcOrd="0" destOrd="0" presId="urn:microsoft.com/office/officeart/2005/8/layout/chevron2"/>
    <dgm:cxn modelId="{E8F887A6-99AF-40C6-AEB3-BA77B4804A83}" type="presParOf" srcId="{1EE9A97F-60E2-4760-9FD7-3E01AED37AF7}" destId="{10860B01-06FC-4CD0-9358-588558E26B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0DED24-F099-4CD5-9B2D-AA8508A4B86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42FD7EB-25B9-499F-91D9-7070AC30B92F}" type="pres">
      <dgm:prSet presAssocID="{AF0DED24-F099-4CD5-9B2D-AA8508A4B86B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ADB7A2AF-5DF5-4F3E-9AC9-CDFBC85DD5DB}" type="presOf" srcId="{AF0DED24-F099-4CD5-9B2D-AA8508A4B86B}" destId="{C42FD7EB-25B9-499F-91D9-7070AC30B92F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0DED24-F099-4CD5-9B2D-AA8508A4B86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42FD7EB-25B9-499F-91D9-7070AC30B92F}" type="pres">
      <dgm:prSet presAssocID="{AF0DED24-F099-4CD5-9B2D-AA8508A4B86B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A836B3B5-0FC3-4E15-BDBC-6B5E2AA98E48}" type="presOf" srcId="{AF0DED24-F099-4CD5-9B2D-AA8508A4B86B}" destId="{C42FD7EB-25B9-499F-91D9-7070AC30B92F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0DED24-F099-4CD5-9B2D-AA8508A4B86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42FD7EB-25B9-499F-91D9-7070AC30B92F}" type="pres">
      <dgm:prSet presAssocID="{AF0DED24-F099-4CD5-9B2D-AA8508A4B86B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E238F9C-1DB8-4AF9-92CF-24BF806DB880}" type="presOf" srcId="{AF0DED24-F099-4CD5-9B2D-AA8508A4B86B}" destId="{C42FD7EB-25B9-499F-91D9-7070AC30B92F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0DED24-F099-4CD5-9B2D-AA8508A4B86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42FD7EB-25B9-499F-91D9-7070AC30B92F}" type="pres">
      <dgm:prSet presAssocID="{AF0DED24-F099-4CD5-9B2D-AA8508A4B86B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07D7232-AD4F-4F09-83D4-D1CE68B7E4F3}" type="presOf" srcId="{AF0DED24-F099-4CD5-9B2D-AA8508A4B86B}" destId="{C42FD7EB-25B9-499F-91D9-7070AC30B92F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0DED24-F099-4CD5-9B2D-AA8508A4B86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42FD7EB-25B9-499F-91D9-7070AC30B92F}" type="pres">
      <dgm:prSet presAssocID="{AF0DED24-F099-4CD5-9B2D-AA8508A4B86B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AB6C917-F97A-474B-9B51-EB3A2CC48B36}" type="presOf" srcId="{AF0DED24-F099-4CD5-9B2D-AA8508A4B86B}" destId="{C42FD7EB-25B9-499F-91D9-7070AC30B92F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0DED24-F099-4CD5-9B2D-AA8508A4B86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42FD7EB-25B9-499F-91D9-7070AC30B92F}" type="pres">
      <dgm:prSet presAssocID="{AF0DED24-F099-4CD5-9B2D-AA8508A4B86B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AB6C917-F97A-474B-9B51-EB3A2CC48B36}" type="presOf" srcId="{AF0DED24-F099-4CD5-9B2D-AA8508A4B86B}" destId="{C42FD7EB-25B9-499F-91D9-7070AC30B92F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0DED24-F099-4CD5-9B2D-AA8508A4B86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42FD7EB-25B9-499F-91D9-7070AC30B92F}" type="pres">
      <dgm:prSet presAssocID="{AF0DED24-F099-4CD5-9B2D-AA8508A4B86B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41831EEF-348D-4053-9397-BEBA645F1005}" type="presOf" srcId="{AF0DED24-F099-4CD5-9B2D-AA8508A4B86B}" destId="{C42FD7EB-25B9-499F-91D9-7070AC30B92F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E29D5-B712-470A-9931-665BE201E946}">
      <dsp:nvSpPr>
        <dsp:cNvPr id="0" name=""/>
        <dsp:cNvSpPr/>
      </dsp:nvSpPr>
      <dsp:spPr>
        <a:xfrm rot="5400000">
          <a:off x="-240186" y="242202"/>
          <a:ext cx="1601241" cy="1120869"/>
        </a:xfrm>
        <a:prstGeom prst="chevron">
          <a:avLst/>
        </a:prstGeom>
        <a:solidFill>
          <a:srgbClr val="000099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ОФ</a:t>
          </a:r>
        </a:p>
      </dsp:txBody>
      <dsp:txXfrm rot="-5400000">
        <a:off x="1" y="562451"/>
        <a:ext cx="1120869" cy="480372"/>
      </dsp:txXfrm>
    </dsp:sp>
    <dsp:sp modelId="{703B033E-AF00-4F21-A612-73675F4BE5D1}">
      <dsp:nvSpPr>
        <dsp:cNvPr id="0" name=""/>
        <dsp:cNvSpPr/>
      </dsp:nvSpPr>
      <dsp:spPr>
        <a:xfrm rot="5400000">
          <a:off x="2589267" y="-1466381"/>
          <a:ext cx="1040807" cy="3977603"/>
        </a:xfrm>
        <a:prstGeom prst="round2SameRect">
          <a:avLst/>
        </a:prstGeom>
        <a:solidFill>
          <a:srgbClr val="000099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6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Виховна</a:t>
          </a:r>
          <a:endParaRPr lang="uk-UA" sz="4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120869" y="52825"/>
        <a:ext cx="3926795" cy="939191"/>
      </dsp:txXfrm>
    </dsp:sp>
    <dsp:sp modelId="{A348B6FB-266C-498B-A7EE-1CE034BC7797}">
      <dsp:nvSpPr>
        <dsp:cNvPr id="0" name=""/>
        <dsp:cNvSpPr/>
      </dsp:nvSpPr>
      <dsp:spPr>
        <a:xfrm rot="5400000">
          <a:off x="-219282" y="1659597"/>
          <a:ext cx="1601241" cy="1120869"/>
        </a:xfrm>
        <a:prstGeom prst="chevron">
          <a:avLst/>
        </a:prstGeom>
        <a:solidFill>
          <a:srgbClr val="000099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ОФ</a:t>
          </a:r>
        </a:p>
      </dsp:txBody>
      <dsp:txXfrm rot="-5400000">
        <a:off x="20905" y="1979846"/>
        <a:ext cx="1120869" cy="480372"/>
      </dsp:txXfrm>
    </dsp:sp>
    <dsp:sp modelId="{EFF2EB93-B5FD-44FA-81CE-29E63D895032}">
      <dsp:nvSpPr>
        <dsp:cNvPr id="0" name=""/>
        <dsp:cNvSpPr/>
      </dsp:nvSpPr>
      <dsp:spPr>
        <a:xfrm rot="5400000">
          <a:off x="2589267" y="-59219"/>
          <a:ext cx="1040807" cy="39776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0F4DA-7E06-4597-B1E6-6AA812C825CD}">
      <dsp:nvSpPr>
        <dsp:cNvPr id="0" name=""/>
        <dsp:cNvSpPr/>
      </dsp:nvSpPr>
      <dsp:spPr>
        <a:xfrm rot="5400000">
          <a:off x="-240186" y="3056527"/>
          <a:ext cx="1601241" cy="1120869"/>
        </a:xfrm>
        <a:prstGeom prst="chevron">
          <a:avLst/>
        </a:prstGeom>
        <a:solidFill>
          <a:srgbClr val="000099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ОФ</a:t>
          </a:r>
        </a:p>
      </dsp:txBody>
      <dsp:txXfrm rot="-5400000">
        <a:off x="1" y="3376776"/>
        <a:ext cx="1120869" cy="480372"/>
      </dsp:txXfrm>
    </dsp:sp>
    <dsp:sp modelId="{E82AD2E6-66AC-45B2-B92F-18DD6A0087DB}">
      <dsp:nvSpPr>
        <dsp:cNvPr id="0" name=""/>
        <dsp:cNvSpPr/>
      </dsp:nvSpPr>
      <dsp:spPr>
        <a:xfrm rot="5400000">
          <a:off x="2589267" y="1347943"/>
          <a:ext cx="1040807" cy="3977603"/>
        </a:xfrm>
        <a:prstGeom prst="round2SameRect">
          <a:avLst/>
        </a:prstGeom>
        <a:solidFill>
          <a:srgbClr val="000099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6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Дидактична</a:t>
          </a:r>
        </a:p>
      </dsp:txBody>
      <dsp:txXfrm rot="-5400000">
        <a:off x="1120869" y="2867149"/>
        <a:ext cx="3926795" cy="9391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A574A-9A3B-49A0-9565-81E383517FD3}">
      <dsp:nvSpPr>
        <dsp:cNvPr id="0" name=""/>
        <dsp:cNvSpPr/>
      </dsp:nvSpPr>
      <dsp:spPr>
        <a:xfrm rot="5400000">
          <a:off x="-234564" y="237712"/>
          <a:ext cx="1563764" cy="1094634"/>
        </a:xfrm>
        <a:prstGeom prst="chevron">
          <a:avLst/>
        </a:prstGeom>
        <a:solidFill>
          <a:srgbClr val="000099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ОФ</a:t>
          </a:r>
        </a:p>
      </dsp:txBody>
      <dsp:txXfrm rot="-5400000">
        <a:off x="1" y="550464"/>
        <a:ext cx="1094634" cy="469130"/>
      </dsp:txXfrm>
    </dsp:sp>
    <dsp:sp modelId="{8ED2B1A6-6199-4528-A638-334854E97EB7}">
      <dsp:nvSpPr>
        <dsp:cNvPr id="0" name=""/>
        <dsp:cNvSpPr/>
      </dsp:nvSpPr>
      <dsp:spPr>
        <a:xfrm rot="5400000">
          <a:off x="2708403" y="-1613768"/>
          <a:ext cx="1016446" cy="4243983"/>
        </a:xfrm>
        <a:prstGeom prst="round2SameRect">
          <a:avLst/>
        </a:prstGeom>
        <a:solidFill>
          <a:srgbClr val="000099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600" kern="1200" dirty="0">
              <a:latin typeface="Arial Black" pitchFamily="34" charset="0"/>
            </a:rPr>
            <a:t> </a:t>
          </a:r>
          <a:r>
            <a:rPr lang="uk-UA" sz="36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Розвивальна</a:t>
          </a:r>
        </a:p>
      </dsp:txBody>
      <dsp:txXfrm rot="-5400000">
        <a:off x="1094635" y="49619"/>
        <a:ext cx="4194364" cy="917208"/>
      </dsp:txXfrm>
    </dsp:sp>
    <dsp:sp modelId="{C5BBCD1F-309C-4E86-AC8B-B2B43D8E2F2C}">
      <dsp:nvSpPr>
        <dsp:cNvPr id="0" name=""/>
        <dsp:cNvSpPr/>
      </dsp:nvSpPr>
      <dsp:spPr>
        <a:xfrm rot="5400000">
          <a:off x="-234564" y="1607064"/>
          <a:ext cx="1563764" cy="1094634"/>
        </a:xfrm>
        <a:prstGeom prst="chevron">
          <a:avLst/>
        </a:prstGeom>
        <a:solidFill>
          <a:srgbClr val="000099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ОФ</a:t>
          </a:r>
        </a:p>
      </dsp:txBody>
      <dsp:txXfrm rot="-5400000">
        <a:off x="1" y="1919816"/>
        <a:ext cx="1094634" cy="469130"/>
      </dsp:txXfrm>
    </dsp:sp>
    <dsp:sp modelId="{112F43AB-83B0-4B7E-B645-B7FB69CF7683}">
      <dsp:nvSpPr>
        <dsp:cNvPr id="0" name=""/>
        <dsp:cNvSpPr/>
      </dsp:nvSpPr>
      <dsp:spPr>
        <a:xfrm rot="5400000">
          <a:off x="2708403" y="-241268"/>
          <a:ext cx="1016446" cy="4243983"/>
        </a:xfrm>
        <a:prstGeom prst="round2SameRect">
          <a:avLst/>
        </a:prstGeom>
        <a:solidFill>
          <a:srgbClr val="000099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6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Науково-методична</a:t>
          </a:r>
        </a:p>
      </dsp:txBody>
      <dsp:txXfrm rot="-5400000">
        <a:off x="1094635" y="1422119"/>
        <a:ext cx="4194364" cy="917208"/>
      </dsp:txXfrm>
    </dsp:sp>
    <dsp:sp modelId="{D74532BA-C491-40C8-B2CA-A32857BC5EE9}">
      <dsp:nvSpPr>
        <dsp:cNvPr id="0" name=""/>
        <dsp:cNvSpPr/>
      </dsp:nvSpPr>
      <dsp:spPr>
        <a:xfrm rot="5400000">
          <a:off x="-234564" y="2976415"/>
          <a:ext cx="1563764" cy="1094634"/>
        </a:xfrm>
        <a:prstGeom prst="chevron">
          <a:avLst/>
        </a:prstGeom>
        <a:solidFill>
          <a:srgbClr val="000099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ОФ</a:t>
          </a:r>
        </a:p>
      </dsp:txBody>
      <dsp:txXfrm rot="-5400000">
        <a:off x="1" y="3289167"/>
        <a:ext cx="1094634" cy="469130"/>
      </dsp:txXfrm>
    </dsp:sp>
    <dsp:sp modelId="{10860B01-06FC-4CD0-9358-588558E26B32}">
      <dsp:nvSpPr>
        <dsp:cNvPr id="0" name=""/>
        <dsp:cNvSpPr/>
      </dsp:nvSpPr>
      <dsp:spPr>
        <a:xfrm rot="5400000">
          <a:off x="2708403" y="1128082"/>
          <a:ext cx="1016446" cy="4243983"/>
        </a:xfrm>
        <a:prstGeom prst="round2SameRect">
          <a:avLst/>
        </a:prstGeom>
        <a:solidFill>
          <a:srgbClr val="000099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6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Організаційна</a:t>
          </a:r>
        </a:p>
      </dsp:txBody>
      <dsp:txXfrm rot="-5400000">
        <a:off x="1094635" y="2791470"/>
        <a:ext cx="4194364" cy="9172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4994-9CD8-4295-927B-4095A573618F}" type="datetimeFigureOut">
              <a:rPr lang="uk-UA" smtClean="0"/>
              <a:t>27.02.2025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68851-5FE0-4C47-BA49-08AA76055B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71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68851-5FE0-4C47-BA49-08AA76055BAD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926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68851-5FE0-4C47-BA49-08AA76055BAD}" type="slidenum">
              <a:rPr lang="uk-UA" smtClean="0"/>
              <a:t>37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985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68851-5FE0-4C47-BA49-08AA76055BAD}" type="slidenum">
              <a:rPr lang="uk-UA" smtClean="0"/>
              <a:t>38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544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259B7-0294-481E-A4BD-8B0F09B66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23C6233-8C2C-4845-A125-3C07DB5B9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1FE31A-61B5-48DF-8D1F-6942B6BDA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404-506D-43A1-B4AD-4D7C6B174F2E}" type="datetimeFigureOut">
              <a:rPr lang="uk-UA" smtClean="0"/>
              <a:t>27.02.2025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C37BFF-C899-479C-BCDC-676B1B21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B5C770-DA13-40ED-B2FA-294C1F5DB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DF44-E698-4E42-A132-B2534220AD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578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05C0A-98A1-4BEF-9EFA-5579F7542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950EEDA-8ACF-436C-99E1-B30B413DA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B49E8E-1D65-44A2-9883-013DADB1B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404-506D-43A1-B4AD-4D7C6B174F2E}" type="datetimeFigureOut">
              <a:rPr lang="uk-UA" smtClean="0"/>
              <a:t>27.02.2025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73866F-8FF9-487C-8FD5-B986D970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739D04-C29F-46CE-9D7B-977EDA06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DF44-E698-4E42-A132-B2534220AD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708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7BF7DBC-B0DF-483B-9EDF-6587C648D9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28CA1D6-0F5A-4089-A468-54937A2FF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6AEADA-10A2-4621-8A92-6439DE1C4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404-506D-43A1-B4AD-4D7C6B174F2E}" type="datetimeFigureOut">
              <a:rPr lang="uk-UA" smtClean="0"/>
              <a:t>27.02.2025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787E23F-2EBE-46C9-BDAC-1F316F654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FC9D87-364C-4944-B2F5-AD765710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DF44-E698-4E42-A132-B2534220AD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901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F9F62-A664-430E-88F2-CAD26A1F8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61FECFF-1B86-4D25-B77F-6F72242E5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87D69E-DE7F-4BF9-A7BD-253A2CEEA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404-506D-43A1-B4AD-4D7C6B174F2E}" type="datetimeFigureOut">
              <a:rPr lang="uk-UA" smtClean="0"/>
              <a:t>27.02.2025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8F2312-801B-4962-A470-49E44D11F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FBCEB19-ADB6-4B82-B929-81A06DE3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DF44-E698-4E42-A132-B2534220AD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506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7CC6E-4A79-452B-811E-50F60542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C1F9070-5E62-4D7F-B568-04B6530A3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5A8A70-F6E8-4C9B-9F36-03752B9B4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404-506D-43A1-B4AD-4D7C6B174F2E}" type="datetimeFigureOut">
              <a:rPr lang="uk-UA" smtClean="0"/>
              <a:t>27.02.2025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7B24D4-1BA5-471F-BAFA-F4A4D5DDE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2F63F0E-20C1-45D2-9D55-69D2CAC42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DF44-E698-4E42-A132-B2534220AD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522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0A997-1E62-4ED7-B26D-304908E92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079779-941B-4B6A-B6F4-FD1048E30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315E63A-B8EE-49A6-9653-1B8F32297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4EADC4C-1DCE-4688-A4A8-EF1D44A7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404-506D-43A1-B4AD-4D7C6B174F2E}" type="datetimeFigureOut">
              <a:rPr lang="uk-UA" smtClean="0"/>
              <a:t>27.02.2025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9D7FBD2-B87D-4C7A-8FFE-2B8E51D49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84121DC-90C3-4BF0-892F-151B932F5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DF44-E698-4E42-A132-B2534220AD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20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421DE-B903-4F38-A083-24FCAD26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34783E7-0D69-4BEF-84A7-A1FBD3508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818981-8D45-4C10-9FD4-4761972AD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7CDDD71-4AF3-4983-BB31-B38055BA4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7855141-6E0B-4375-A309-A38536935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04C5898-7E26-4B71-B270-44B1A333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404-506D-43A1-B4AD-4D7C6B174F2E}" type="datetimeFigureOut">
              <a:rPr lang="uk-UA" smtClean="0"/>
              <a:t>27.02.2025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5CE37A6-E6B0-4CD2-92BC-7FAC0AB21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BFEA123-6D32-4AA4-8609-B34D7EAF5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DF44-E698-4E42-A132-B2534220AD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7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D699F-1273-4999-A7A8-D1EBA5BA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2D2418B-DC36-4C6D-8CD3-E1FEBB12A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404-506D-43A1-B4AD-4D7C6B174F2E}" type="datetimeFigureOut">
              <a:rPr lang="uk-UA" smtClean="0"/>
              <a:t>27.02.2025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BCD55C0-95B2-4DCE-8083-C53AE7802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3A193BD-D92A-419C-9E6F-0AE9ED02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DF44-E698-4E42-A132-B2534220AD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595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E60BEA9-EC00-4805-9698-F91D4764A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404-506D-43A1-B4AD-4D7C6B174F2E}" type="datetimeFigureOut">
              <a:rPr lang="uk-UA" smtClean="0"/>
              <a:t>27.02.2025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D45057F-82D5-466B-AF22-F9E6887E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318CEE3-C48D-46E0-BFFC-BB91346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DF44-E698-4E42-A132-B2534220AD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969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D4B82-C9DE-47FC-B1FE-5C40C8003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F6962F-1FB9-453B-AC3A-5EE472A92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8C7EA7-F3A0-460B-A920-07559B8C9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D52A39-BF8E-4E83-854F-C5FCF9946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404-506D-43A1-B4AD-4D7C6B174F2E}" type="datetimeFigureOut">
              <a:rPr lang="uk-UA" smtClean="0"/>
              <a:t>27.02.2025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5AA9232-8131-43AD-827D-76FE63C95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7EDA3D-6708-4D83-A888-D5864C7C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DF44-E698-4E42-A132-B2534220AD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434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25A5C7-2265-4ECE-94B5-746A8E18D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6D0C52-B01F-4E98-865A-1CD2BA1FC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D7AB4C3-EC9C-40A1-9B62-5D9D88A41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16186C0-4A92-4012-8006-5585551ED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404-506D-43A1-B4AD-4D7C6B174F2E}" type="datetimeFigureOut">
              <a:rPr lang="uk-UA" smtClean="0"/>
              <a:t>27.02.2025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70EAB69-FE80-4421-BDDF-88C1029D7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EBA158C-0C2E-4E08-9207-B29D0CC7C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DF44-E698-4E42-A132-B2534220AD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78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1A2B713-9B86-410D-B069-807AB90D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9944A64-AD9B-4366-8875-221A472EC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54B3ED-8CB6-4669-B4C7-8CB11CD9C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3A404-506D-43A1-B4AD-4D7C6B174F2E}" type="datetimeFigureOut">
              <a:rPr lang="uk-UA" smtClean="0"/>
              <a:t>27.02.2025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2E0711-EE39-4E00-AFF6-FAD8A5F56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508557A-861A-4FCB-BA36-868F323A1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FDF44-E698-4E42-A132-B2534220AD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829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75F639-CC2F-41CC-A6A3-32193D7A2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35" y="54658"/>
            <a:ext cx="11942593" cy="64833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4C3E8D-E44C-4C33-86E7-6276554BB1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25233" cy="22801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B94A85-F44B-4D81-B099-A6ECFC8D1F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174" y="219178"/>
            <a:ext cx="3432345" cy="7681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753AF1-B67F-4FE6-870C-6A00DBD0DE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851" y="1140051"/>
            <a:ext cx="8852159" cy="12254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FB9321-928C-428A-B756-F1F35ADB88D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50633" y="983667"/>
            <a:ext cx="2505525" cy="23907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ADA053C-795A-4A6F-A8FD-2CE646A662C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41784" y="3581502"/>
            <a:ext cx="2617699" cy="3255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82F6C7-671E-4844-ACE5-2FC90176BE7A}"/>
              </a:ext>
            </a:extLst>
          </p:cNvPr>
          <p:cNvSpPr txBox="1"/>
          <p:nvPr/>
        </p:nvSpPr>
        <p:spPr>
          <a:xfrm>
            <a:off x="3428473" y="6307613"/>
            <a:ext cx="728212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Спікер – консультант КУ «ЦПРПП ВМР» Лариса Бондарчук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6ACAEF-8AEA-4F37-9102-7869FD9D976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79" y="1696660"/>
            <a:ext cx="8625532" cy="45205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9557FD-211D-48D0-89B8-7082F264DA49}"/>
              </a:ext>
            </a:extLst>
          </p:cNvPr>
          <p:cNvSpPr txBox="1"/>
          <p:nvPr/>
        </p:nvSpPr>
        <p:spPr>
          <a:xfrm>
            <a:off x="5082723" y="31116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B41201-8BE6-43AC-BE88-6916DBE51627}"/>
              </a:ext>
            </a:extLst>
          </p:cNvPr>
          <p:cNvSpPr txBox="1"/>
          <p:nvPr/>
        </p:nvSpPr>
        <p:spPr>
          <a:xfrm>
            <a:off x="5267454" y="3807308"/>
            <a:ext cx="3638802" cy="21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5E65B477-A1CB-46EC-A983-8DA122719B9C}"/>
              </a:ext>
            </a:extLst>
          </p:cNvPr>
          <p:cNvSpPr/>
          <p:nvPr/>
        </p:nvSpPr>
        <p:spPr>
          <a:xfrm>
            <a:off x="1389964" y="2963157"/>
            <a:ext cx="10289895" cy="9937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i="1" dirty="0">
                <a:solidFill>
                  <a:srgbClr val="000099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«Співпраця музичного керівника та вихователя у створенні музичного середовища»</a:t>
            </a:r>
            <a:endParaRPr lang="uk-UA" sz="2800" b="1" i="1" dirty="0">
              <a:solidFill>
                <a:srgbClr val="000099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89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63" y="293315"/>
            <a:ext cx="7000634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q"/>
            </a:pPr>
            <a:r>
              <a:rPr lang="uk-UA" sz="6000" dirty="0">
                <a:solidFill>
                  <a:schemeClr val="bg1"/>
                </a:solidFill>
                <a:latin typeface="Arial Black" pitchFamily="34" charset="0"/>
              </a:rPr>
              <a:t>Креативність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63" y="1388539"/>
            <a:ext cx="8297115" cy="463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63" y="1812203"/>
            <a:ext cx="7967663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E681C6-FA80-4F63-8835-1398C58B9A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625" y="202478"/>
            <a:ext cx="3836411" cy="32194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A5CB92-B9CC-40B1-BD27-4FAC8DD3A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536" y="3640422"/>
            <a:ext cx="28575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75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63" y="293315"/>
            <a:ext cx="7000634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q"/>
            </a:pPr>
            <a:r>
              <a:rPr lang="uk-UA" sz="6000" dirty="0">
                <a:solidFill>
                  <a:schemeClr val="bg1"/>
                </a:solidFill>
                <a:latin typeface="Arial Black" pitchFamily="34" charset="0"/>
              </a:rPr>
              <a:t>Креативність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3236" y="1427018"/>
            <a:ext cx="8880764" cy="46474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uk-UA" sz="3200" i="1" dirty="0">
                <a:solidFill>
                  <a:srgbClr val="000099"/>
                </a:solidFill>
                <a:latin typeface="Arial Black" pitchFamily="34" charset="0"/>
              </a:rPr>
              <a:t>проявляється у готовності до непередбачуваних рішень,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uk-UA" sz="3200" i="1" dirty="0">
                <a:solidFill>
                  <a:srgbClr val="000099"/>
                </a:solidFill>
                <a:latin typeface="Arial Black" pitchFamily="34" charset="0"/>
              </a:rPr>
              <a:t>допитливості,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uk-UA" sz="3200" i="1" dirty="0">
                <a:solidFill>
                  <a:srgbClr val="000099"/>
                </a:solidFill>
                <a:latin typeface="Arial Black" pitchFamily="34" charset="0"/>
              </a:rPr>
              <a:t>здатності до коментування процесу та результату діяльності,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uk-UA" sz="3200" i="1" dirty="0">
                <a:solidFill>
                  <a:srgbClr val="000099"/>
                </a:solidFill>
                <a:latin typeface="Arial Black" pitchFamily="34" charset="0"/>
              </a:rPr>
              <a:t>здатність до створення творчого образу, який відрізняється </a:t>
            </a:r>
            <a:r>
              <a:rPr lang="uk-UA" sz="3600" dirty="0">
                <a:solidFill>
                  <a:srgbClr val="FF0000"/>
                </a:solidFill>
                <a:latin typeface="Arial Black" pitchFamily="34" charset="0"/>
              </a:rPr>
              <a:t>оригінальністю, варіативністю, гнучкістю та рухливістю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DA733-CB2F-46DE-92D1-85714A38C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297" y="201168"/>
            <a:ext cx="3609940" cy="29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3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63" y="293315"/>
            <a:ext cx="7000634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q"/>
            </a:pPr>
            <a:r>
              <a:rPr lang="uk-UA" sz="6000" dirty="0">
                <a:solidFill>
                  <a:schemeClr val="bg1"/>
                </a:solidFill>
                <a:latin typeface="Arial Black" pitchFamily="34" charset="0"/>
              </a:rPr>
              <a:t>Креативність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090" y="1856509"/>
            <a:ext cx="594360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- </a:t>
            </a:r>
            <a:r>
              <a:rPr lang="ru-RU" sz="3600" dirty="0" err="1">
                <a:solidFill>
                  <a:srgbClr val="000099"/>
                </a:solidFill>
                <a:latin typeface="Arial Black" pitchFamily="34" charset="0"/>
              </a:rPr>
              <a:t>багато</a:t>
            </a:r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 в </a:t>
            </a:r>
            <a:r>
              <a:rPr lang="ru-RU" sz="3600" dirty="0" err="1">
                <a:solidFill>
                  <a:srgbClr val="000099"/>
                </a:solidFill>
                <a:latin typeface="Arial Black" pitchFamily="34" charset="0"/>
              </a:rPr>
              <a:t>чому</a:t>
            </a:r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rgbClr val="000099"/>
                </a:solidFill>
                <a:latin typeface="Arial Black" pitchFamily="34" charset="0"/>
              </a:rPr>
              <a:t>визначається</a:t>
            </a:r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rgbClr val="000099"/>
                </a:solidFill>
                <a:latin typeface="Arial Black" pitchFamily="34" charset="0"/>
              </a:rPr>
              <a:t>вмінням</a:t>
            </a:r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rgbClr val="000099"/>
                </a:solidFill>
                <a:latin typeface="Arial Black" pitchFamily="34" charset="0"/>
              </a:rPr>
              <a:t>по-різному</a:t>
            </a:r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rgbClr val="000099"/>
                </a:solidFill>
                <a:latin typeface="Arial Black" pitchFamily="34" charset="0"/>
              </a:rPr>
              <a:t>висловлювати</a:t>
            </a:r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rgbClr val="000099"/>
                </a:solidFill>
                <a:latin typeface="Arial Black" pitchFamily="34" charset="0"/>
              </a:rPr>
              <a:t>свої</a:t>
            </a:r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rgbClr val="000099"/>
                </a:solidFill>
                <a:latin typeface="Arial Black" pitchFamily="34" charset="0"/>
              </a:rPr>
              <a:t>почуття</a:t>
            </a:r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 та </a:t>
            </a:r>
            <a:r>
              <a:rPr lang="ru-RU" sz="3600" dirty="0" err="1">
                <a:solidFill>
                  <a:srgbClr val="000099"/>
                </a:solidFill>
                <a:latin typeface="Arial Black" pitchFamily="34" charset="0"/>
              </a:rPr>
              <a:t>уявлення</a:t>
            </a:r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 про </a:t>
            </a:r>
            <a:r>
              <a:rPr lang="ru-RU" sz="3600" dirty="0" err="1">
                <a:solidFill>
                  <a:srgbClr val="000099"/>
                </a:solidFill>
                <a:latin typeface="Arial Black" pitchFamily="34" charset="0"/>
              </a:rPr>
              <a:t>навколишній</a:t>
            </a:r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rgbClr val="000099"/>
                </a:solidFill>
                <a:latin typeface="Arial Black" pitchFamily="34" charset="0"/>
              </a:rPr>
              <a:t>світ</a:t>
            </a:r>
            <a:endParaRPr lang="uk-UA" sz="3600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9E27F1-9CC0-4EBB-BDB9-C7F8A75112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2677" y="530255"/>
            <a:ext cx="3706592" cy="28987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4DF00C-EB2B-4F48-8DD5-35773FCA3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728" y="3529486"/>
            <a:ext cx="4180904" cy="289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88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63" y="293315"/>
            <a:ext cx="7000634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q"/>
            </a:pPr>
            <a:r>
              <a:rPr lang="uk-UA" sz="6000" dirty="0">
                <a:solidFill>
                  <a:schemeClr val="bg1"/>
                </a:solidFill>
                <a:latin typeface="Arial Black" pitchFamily="34" charset="0"/>
              </a:rPr>
              <a:t>Креативність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1291" y="1395907"/>
            <a:ext cx="6096000" cy="32570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слід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навчити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дитину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бачити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предмет з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різних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боків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,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уміти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враховуючи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різні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ознаки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предмета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створювати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образ </a:t>
            </a:r>
            <a:endParaRPr lang="uk-UA" sz="2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16484" y="3888661"/>
            <a:ext cx="6761018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необхідно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,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щоб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дитина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не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тільки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вільно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фантазувала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, а й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спрямовувала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свою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фантазію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,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креативність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на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вирішення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різноманітних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завдань</a:t>
            </a:r>
            <a:endParaRPr lang="uk-UA" sz="2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E1DCD2-6A64-45CF-950E-F6C927EDBE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197864"/>
            <a:ext cx="4413504" cy="24825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44959A-6E4E-4D0D-B9EB-ED28CE1434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171" y="4550575"/>
            <a:ext cx="1874520" cy="21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65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63" y="293315"/>
            <a:ext cx="7000634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q"/>
            </a:pPr>
            <a:r>
              <a:rPr lang="uk-UA" sz="6000" dirty="0">
                <a:solidFill>
                  <a:schemeClr val="bg1"/>
                </a:solidFill>
                <a:latin typeface="Arial Black" pitchFamily="34" charset="0"/>
              </a:rPr>
              <a:t>Креативність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3859" y="1569997"/>
            <a:ext cx="9365673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Важливу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роль у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формуванні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креативності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дитини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має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400" dirty="0" err="1">
                <a:solidFill>
                  <a:srgbClr val="7030A0"/>
                </a:solidFill>
                <a:latin typeface="Arial Black" pitchFamily="34" charset="0"/>
              </a:rPr>
              <a:t>розвивальне</a:t>
            </a:r>
            <a:r>
              <a:rPr lang="ru-RU" sz="44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400" dirty="0" err="1">
                <a:solidFill>
                  <a:srgbClr val="7030A0"/>
                </a:solidFill>
                <a:latin typeface="Arial Black" pitchFamily="34" charset="0"/>
              </a:rPr>
              <a:t>середовище</a:t>
            </a:r>
            <a:r>
              <a:rPr lang="ru-RU" sz="4400" dirty="0">
                <a:solidFill>
                  <a:srgbClr val="7030A0"/>
                </a:solidFill>
                <a:latin typeface="Arial Black" pitchFamily="34" charset="0"/>
              </a:rPr>
              <a:t> </a:t>
            </a:r>
          </a:p>
          <a:p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як компонент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освітнього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простору</a:t>
            </a:r>
            <a:endParaRPr lang="uk-UA" sz="32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52514" y="4292139"/>
            <a:ext cx="7716982" cy="1815882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800" dirty="0">
                <a:solidFill>
                  <a:srgbClr val="800080"/>
                </a:solidFill>
                <a:latin typeface="Arial Black" pitchFamily="34" charset="0"/>
              </a:rPr>
              <a:t> Правильно </a:t>
            </a:r>
            <a:r>
              <a:rPr lang="ru-RU" sz="2800" dirty="0" err="1">
                <a:solidFill>
                  <a:srgbClr val="800080"/>
                </a:solidFill>
                <a:latin typeface="Arial Black" pitchFamily="34" charset="0"/>
              </a:rPr>
              <a:t>організоване</a:t>
            </a:r>
            <a:r>
              <a:rPr lang="ru-RU" sz="2800" dirty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800080"/>
                </a:solidFill>
                <a:latin typeface="Arial Black" pitchFamily="34" charset="0"/>
              </a:rPr>
              <a:t>розвивальне</a:t>
            </a:r>
            <a:r>
              <a:rPr lang="ru-RU" sz="2800" dirty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800080"/>
                </a:solidFill>
                <a:latin typeface="Arial Black" pitchFamily="34" charset="0"/>
              </a:rPr>
              <a:t>середовище</a:t>
            </a:r>
            <a:r>
              <a:rPr lang="ru-RU" sz="2800" dirty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800080"/>
                </a:solidFill>
                <a:latin typeface="Arial Black" pitchFamily="34" charset="0"/>
              </a:rPr>
              <a:t>сприяє</a:t>
            </a:r>
            <a:r>
              <a:rPr lang="ru-RU" sz="2800" dirty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800080"/>
                </a:solidFill>
                <a:latin typeface="Arial Black" pitchFamily="34" charset="0"/>
              </a:rPr>
              <a:t>соціалізації</a:t>
            </a:r>
            <a:r>
              <a:rPr lang="ru-RU" sz="2800" dirty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800080"/>
                </a:solidFill>
                <a:latin typeface="Arial Black" pitchFamily="34" charset="0"/>
              </a:rPr>
              <a:t>дитини</a:t>
            </a:r>
            <a:r>
              <a:rPr lang="ru-RU" sz="2800" dirty="0">
                <a:solidFill>
                  <a:srgbClr val="800080"/>
                </a:solidFill>
                <a:latin typeface="Arial Black" pitchFamily="34" charset="0"/>
              </a:rPr>
              <a:t>, </a:t>
            </a:r>
          </a:p>
          <a:p>
            <a:r>
              <a:rPr lang="ru-RU" sz="2800" dirty="0" err="1">
                <a:solidFill>
                  <a:srgbClr val="800080"/>
                </a:solidFill>
                <a:latin typeface="Arial Black" pitchFamily="34" charset="0"/>
              </a:rPr>
              <a:t>впливає</a:t>
            </a:r>
            <a:r>
              <a:rPr lang="ru-RU" sz="2800" dirty="0">
                <a:solidFill>
                  <a:srgbClr val="800080"/>
                </a:solidFill>
                <a:latin typeface="Arial Black" pitchFamily="34" charset="0"/>
              </a:rPr>
              <a:t> на </a:t>
            </a:r>
            <a:r>
              <a:rPr lang="ru-RU" sz="2800" dirty="0" err="1">
                <a:solidFill>
                  <a:srgbClr val="800080"/>
                </a:solidFill>
                <a:latin typeface="Arial Black" pitchFamily="34" charset="0"/>
              </a:rPr>
              <a:t>всі</a:t>
            </a:r>
            <a:r>
              <a:rPr lang="ru-RU" sz="2800" dirty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800080"/>
                </a:solidFill>
                <a:latin typeface="Arial Black" pitchFamily="34" charset="0"/>
              </a:rPr>
              <a:t>аспекти</a:t>
            </a:r>
            <a:r>
              <a:rPr lang="ru-RU" sz="2800" dirty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800080"/>
                </a:solidFill>
                <a:latin typeface="Arial Black" pitchFamily="34" charset="0"/>
              </a:rPr>
              <a:t>її</a:t>
            </a:r>
            <a:r>
              <a:rPr lang="ru-RU" sz="2800" dirty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800080"/>
                </a:solidFill>
                <a:latin typeface="Arial Black" pitchFamily="34" charset="0"/>
              </a:rPr>
              <a:t>розвитку</a:t>
            </a:r>
            <a:r>
              <a:rPr lang="ru-RU" sz="2800" dirty="0">
                <a:solidFill>
                  <a:srgbClr val="800080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669FCA-5DF9-4E5B-892C-8142955B2D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08" y="4002598"/>
            <a:ext cx="3557570" cy="26816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DD6D46-F81E-464E-901C-95D8B9CB33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401" y="407876"/>
            <a:ext cx="3152740" cy="308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54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488" y="1204680"/>
            <a:ext cx="9919856" cy="2554545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endParaRPr lang="ru-RU" sz="3200" dirty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- </a:t>
            </a: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це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засіб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залучення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кожної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дитини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до </a:t>
            </a: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музичної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культури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 в </a:t>
            </a: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умовах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ЗДО, </a:t>
            </a:r>
          </a:p>
          <a:p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який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можна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представити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у </a:t>
            </a: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трьох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компонентах: </a:t>
            </a:r>
            <a:endParaRPr lang="uk-UA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946" y="324982"/>
            <a:ext cx="11189282" cy="769441"/>
          </a:xfrm>
          <a:prstGeom prst="rect">
            <a:avLst/>
          </a:prstGeom>
          <a:solidFill>
            <a:srgbClr val="CCCCFF"/>
          </a:solidFill>
        </p:spPr>
        <p:txBody>
          <a:bodyPr wrap="none">
            <a:spAutoFit/>
          </a:bodyPr>
          <a:lstStyle/>
          <a:p>
            <a:r>
              <a:rPr lang="uk-UA" sz="4400" dirty="0">
                <a:solidFill>
                  <a:srgbClr val="800080"/>
                </a:solidFill>
                <a:latin typeface="Arial Black" pitchFamily="34" charset="0"/>
              </a:rPr>
              <a:t>Музично – предметне середовище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78642" y="3646313"/>
            <a:ext cx="4619054" cy="24992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3600" dirty="0">
                <a:solidFill>
                  <a:srgbClr val="000099"/>
                </a:solidFill>
                <a:latin typeface="Arial Black" pitchFamily="34" charset="0"/>
              </a:rPr>
              <a:t>музичного, 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3600" dirty="0">
                <a:solidFill>
                  <a:srgbClr val="000099"/>
                </a:solidFill>
                <a:latin typeface="Arial Black" pitchFamily="34" charset="0"/>
              </a:rPr>
              <a:t>предметного,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3600" dirty="0">
                <a:solidFill>
                  <a:srgbClr val="000099"/>
                </a:solidFill>
                <a:latin typeface="Arial Black" pitchFamily="34" charset="0"/>
              </a:rPr>
              <a:t>соціального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CEE651-32AC-408E-9362-AED1E35E86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" y="3869482"/>
            <a:ext cx="3372802" cy="25314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4E1668-2085-45C0-A8AD-D1C44C82CE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7660" y="2347336"/>
            <a:ext cx="3372802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00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977" y="188102"/>
            <a:ext cx="8170827" cy="1938992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000099"/>
                </a:solidFill>
                <a:latin typeface="Arial Black" pitchFamily="34" charset="0"/>
              </a:rPr>
              <a:t>Музика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</a:t>
            </a:r>
          </a:p>
          <a:p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– </a:t>
            </a:r>
            <a:r>
              <a:rPr lang="ru-RU" sz="4000" dirty="0" err="1">
                <a:solidFill>
                  <a:srgbClr val="000099"/>
                </a:solidFill>
                <a:latin typeface="Arial Black" pitchFamily="34" charset="0"/>
              </a:rPr>
              <a:t>могутній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000099"/>
                </a:solidFill>
                <a:latin typeface="Arial Black" pitchFamily="34" charset="0"/>
              </a:rPr>
              <a:t>засіб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000099"/>
                </a:solidFill>
                <a:latin typeface="Arial Black" pitchFamily="34" charset="0"/>
              </a:rPr>
              <a:t>всебічного</a:t>
            </a:r>
            <a:endParaRPr lang="ru-RU" sz="4000" dirty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000099"/>
                </a:solidFill>
                <a:latin typeface="Arial Black" pitchFamily="34" charset="0"/>
              </a:rPr>
              <a:t>розвитку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000099"/>
                </a:solidFill>
                <a:latin typeface="Arial Black" pitchFamily="34" charset="0"/>
              </a:rPr>
              <a:t>дитини</a:t>
            </a:r>
            <a:endParaRPr lang="uk-UA" sz="40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925" y="2650314"/>
            <a:ext cx="8603673" cy="3539430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800080"/>
                </a:solidFill>
                <a:latin typeface="Arial Black" pitchFamily="34" charset="0"/>
              </a:rPr>
              <a:t>Для </a:t>
            </a:r>
            <a:r>
              <a:rPr lang="ru-RU" sz="3200" dirty="0" err="1">
                <a:solidFill>
                  <a:srgbClr val="800080"/>
                </a:solidFill>
                <a:latin typeface="Arial Black" pitchFamily="34" charset="0"/>
              </a:rPr>
              <a:t>проведення</a:t>
            </a:r>
            <a:r>
              <a:rPr lang="ru-RU" sz="3200" dirty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800080"/>
                </a:solidFill>
                <a:latin typeface="Arial Black" pitchFamily="34" charset="0"/>
              </a:rPr>
              <a:t>музичних</a:t>
            </a:r>
            <a:r>
              <a:rPr lang="ru-RU" sz="3200" dirty="0">
                <a:solidFill>
                  <a:srgbClr val="800080"/>
                </a:solidFill>
                <a:latin typeface="Arial Black" pitchFamily="34" charset="0"/>
              </a:rPr>
              <a:t> занять на </a:t>
            </a:r>
            <a:r>
              <a:rPr lang="ru-RU" sz="3200" dirty="0" err="1">
                <a:solidFill>
                  <a:srgbClr val="800080"/>
                </a:solidFill>
                <a:latin typeface="Arial Black" pitchFamily="34" charset="0"/>
              </a:rPr>
              <a:t>високому</a:t>
            </a:r>
            <a:r>
              <a:rPr lang="ru-RU" sz="3200" dirty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800080"/>
                </a:solidFill>
                <a:latin typeface="Arial Black" pitchFamily="34" charset="0"/>
              </a:rPr>
              <a:t>рівні</a:t>
            </a:r>
            <a:r>
              <a:rPr lang="ru-RU" sz="3200" dirty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800080"/>
                </a:solidFill>
                <a:latin typeface="Arial Black" pitchFamily="34" charset="0"/>
              </a:rPr>
              <a:t>необхідне</a:t>
            </a:r>
            <a:r>
              <a:rPr lang="ru-RU" sz="3200" dirty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800080"/>
                </a:solidFill>
                <a:latin typeface="Arial Black" pitchFamily="34" charset="0"/>
              </a:rPr>
              <a:t>сучасне</a:t>
            </a:r>
            <a:r>
              <a:rPr lang="ru-RU" sz="3200" dirty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800080"/>
                </a:solidFill>
                <a:latin typeface="Arial Black" pitchFamily="34" charset="0"/>
              </a:rPr>
              <a:t>оснащення</a:t>
            </a:r>
            <a:r>
              <a:rPr lang="ru-RU" sz="3200" dirty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800080"/>
                </a:solidFill>
                <a:latin typeface="Arial Black" pitchFamily="34" charset="0"/>
              </a:rPr>
              <a:t>музичної</a:t>
            </a:r>
            <a:r>
              <a:rPr lang="ru-RU" sz="3200" dirty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800080"/>
                </a:solidFill>
                <a:latin typeface="Arial Black" pitchFamily="34" charset="0"/>
              </a:rPr>
              <a:t>зали</a:t>
            </a:r>
            <a:r>
              <a:rPr lang="ru-RU" sz="3200" dirty="0">
                <a:solidFill>
                  <a:srgbClr val="800080"/>
                </a:solidFill>
                <a:latin typeface="Arial Black" pitchFamily="34" charset="0"/>
              </a:rPr>
              <a:t>, </a:t>
            </a:r>
          </a:p>
          <a:p>
            <a:r>
              <a:rPr lang="ru-RU" sz="3200" dirty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800080"/>
                </a:solidFill>
                <a:latin typeface="Arial Black" pitchFamily="34" charset="0"/>
              </a:rPr>
              <a:t>також</a:t>
            </a:r>
            <a:r>
              <a:rPr lang="ru-RU" sz="3200" dirty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800080"/>
                </a:solidFill>
                <a:latin typeface="Arial Black" pitchFamily="34" charset="0"/>
              </a:rPr>
              <a:t>використання</a:t>
            </a:r>
            <a:r>
              <a:rPr lang="ru-RU" sz="3200" dirty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800080"/>
                </a:solidFill>
                <a:latin typeface="Arial Black" pitchFamily="34" charset="0"/>
              </a:rPr>
              <a:t>інтерактивного</a:t>
            </a:r>
            <a:r>
              <a:rPr lang="ru-RU" sz="3200" dirty="0">
                <a:solidFill>
                  <a:srgbClr val="800080"/>
                </a:solidFill>
                <a:latin typeface="Arial Black" pitchFamily="34" charset="0"/>
              </a:rPr>
              <a:t>, цифрового, </a:t>
            </a:r>
            <a:r>
              <a:rPr lang="ru-RU" sz="3200" dirty="0" err="1">
                <a:solidFill>
                  <a:srgbClr val="800080"/>
                </a:solidFill>
                <a:latin typeface="Arial Black" pitchFamily="34" charset="0"/>
              </a:rPr>
              <a:t>електронного</a:t>
            </a:r>
            <a:r>
              <a:rPr lang="ru-RU" sz="3200" dirty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800080"/>
                </a:solidFill>
                <a:latin typeface="Arial Black" pitchFamily="34" charset="0"/>
              </a:rPr>
              <a:t>музичного</a:t>
            </a:r>
            <a:r>
              <a:rPr lang="ru-RU" sz="3200" dirty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800080"/>
                </a:solidFill>
                <a:latin typeface="Arial Black" pitchFamily="34" charset="0"/>
              </a:rPr>
              <a:t>обладнання</a:t>
            </a:r>
            <a:endParaRPr lang="uk-UA" sz="3200" dirty="0">
              <a:solidFill>
                <a:srgbClr val="800080"/>
              </a:solidFill>
              <a:latin typeface="Arial Black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10A25C-B5DA-4E2B-BCC5-6D56C74FC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804" y="466345"/>
            <a:ext cx="3487219" cy="25328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CA8686-FB6C-4EE9-809C-E2D91D061F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991" r="-1577"/>
          <a:stretch/>
        </p:blipFill>
        <p:spPr>
          <a:xfrm>
            <a:off x="7474510" y="3715590"/>
            <a:ext cx="4450513" cy="29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05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4291" y="334926"/>
            <a:ext cx="11125200" cy="1323439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Для </a:t>
            </a:r>
            <a:r>
              <a:rPr lang="ru-RU" sz="4000" dirty="0" err="1">
                <a:solidFill>
                  <a:srgbClr val="000099"/>
                </a:solidFill>
                <a:latin typeface="Arial Black" pitchFamily="34" charset="0"/>
              </a:rPr>
              <a:t>успішної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000099"/>
                </a:solidFill>
                <a:latin typeface="Arial Black" pitchFamily="34" charset="0"/>
              </a:rPr>
              <a:t>освітньої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000099"/>
                </a:solidFill>
                <a:latin typeface="Arial Black" pitchFamily="34" charset="0"/>
              </a:rPr>
              <a:t>роботи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з </a:t>
            </a:r>
            <a:r>
              <a:rPr lang="ru-RU" sz="4000" dirty="0" err="1">
                <a:solidFill>
                  <a:srgbClr val="000099"/>
                </a:solidFill>
                <a:latin typeface="Arial Black" pitchFamily="34" charset="0"/>
              </a:rPr>
              <a:t>музичного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000099"/>
                </a:solidFill>
                <a:latin typeface="Arial Black" pitchFamily="34" charset="0"/>
              </a:rPr>
              <a:t>розвитку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000099"/>
                </a:solidFill>
                <a:latin typeface="Arial Black" pitchFamily="34" charset="0"/>
              </a:rPr>
              <a:t>необхідно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:</a:t>
            </a:r>
            <a:endParaRPr lang="uk-UA" sz="40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736" y="2002536"/>
            <a:ext cx="8458200" cy="4447756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800080"/>
                </a:solidFill>
                <a:latin typeface="Arial Black" panose="020B0A04020102020204" pitchFamily="34" charset="0"/>
              </a:rPr>
              <a:t> гнучко застосовувати традиційні і нові методи та прийоми музичного виховання, навчання й розвитку дітей в основних видах дитячої музичної діяльності та формах організації;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1FF54C-C502-4FF2-9A0F-478119AA00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42" y="1874520"/>
            <a:ext cx="3584725" cy="27340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D8F272-64D7-4CED-80F8-63614DCE7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491" y="4608577"/>
            <a:ext cx="2997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70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035" y="334925"/>
            <a:ext cx="11125200" cy="1323439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Для </a:t>
            </a:r>
            <a:r>
              <a:rPr lang="ru-RU" sz="4000" dirty="0" err="1">
                <a:solidFill>
                  <a:srgbClr val="000099"/>
                </a:solidFill>
                <a:latin typeface="Arial Black" pitchFamily="34" charset="0"/>
              </a:rPr>
              <a:t>успішної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000099"/>
                </a:solidFill>
                <a:latin typeface="Arial Black" pitchFamily="34" charset="0"/>
              </a:rPr>
              <a:t>освітньої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000099"/>
                </a:solidFill>
                <a:latin typeface="Arial Black" pitchFamily="34" charset="0"/>
              </a:rPr>
              <a:t>роботи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з </a:t>
            </a:r>
            <a:r>
              <a:rPr lang="ru-RU" sz="4000" dirty="0" err="1">
                <a:solidFill>
                  <a:srgbClr val="000099"/>
                </a:solidFill>
                <a:latin typeface="Arial Black" pitchFamily="34" charset="0"/>
              </a:rPr>
              <a:t>музичного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000099"/>
                </a:solidFill>
                <a:latin typeface="Arial Black" pitchFamily="34" charset="0"/>
              </a:rPr>
              <a:t>розвитку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000099"/>
                </a:solidFill>
                <a:latin typeface="Arial Black" pitchFamily="34" charset="0"/>
              </a:rPr>
              <a:t>необхідно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:</a:t>
            </a:r>
            <a:endParaRPr lang="uk-UA" sz="40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1781" y="1803352"/>
            <a:ext cx="11457709" cy="2231765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ретельно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планувати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 </a:t>
            </a: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мистецьке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оточення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в </a:t>
            </a: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груповій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кімнаті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та </a:t>
            </a: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естетичне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середовище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музичної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зали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; </a:t>
            </a:r>
            <a:endParaRPr lang="uk-UA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8035" y="4573242"/>
            <a:ext cx="6489277" cy="1493101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співпраця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вихователя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та </a:t>
            </a:r>
          </a:p>
          <a:p>
            <a:pPr>
              <a:lnSpc>
                <a:spcPct val="150000"/>
              </a:lnSpc>
            </a:pP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музичного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керівника</a:t>
            </a:r>
            <a:r>
              <a:rPr lang="ru-RU" sz="3200" dirty="0">
                <a:solidFill>
                  <a:srgbClr val="800080"/>
                </a:solidFill>
                <a:latin typeface="Arial Black" pitchFamily="34" charset="0"/>
              </a:rPr>
              <a:t> </a:t>
            </a:r>
            <a:endParaRPr lang="uk-UA" sz="3200" dirty="0">
              <a:solidFill>
                <a:srgbClr val="800080"/>
              </a:solidFill>
              <a:latin typeface="Arial Black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1F3FF3-A4AF-42FC-BDF1-3896DC5A6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094" y="3237380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77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18" y="417896"/>
            <a:ext cx="8658370" cy="470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4806" y="447865"/>
            <a:ext cx="8631382" cy="4201535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Музичний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керівник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здійснює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індивідуальну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роботу  з </a:t>
            </a: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вихователями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:</a:t>
            </a:r>
          </a:p>
          <a:p>
            <a:endParaRPr lang="ru-RU" sz="3200" dirty="0">
              <a:solidFill>
                <a:srgbClr val="7030A0"/>
              </a:solidFill>
              <a:latin typeface="Arial Black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обговорює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мету і </a:t>
            </a: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зміст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музичних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 занять, свят, </a:t>
            </a:r>
            <a:r>
              <a:rPr lang="ru-RU" sz="3200" dirty="0" err="1">
                <a:solidFill>
                  <a:srgbClr val="7030A0"/>
                </a:solidFill>
                <a:latin typeface="Arial Black" pitchFamily="34" charset="0"/>
              </a:rPr>
              <a:t>розваг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;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CB69F7-3E79-401E-95AD-DB3051DB16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608" y="539495"/>
            <a:ext cx="3874663" cy="259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11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29047" y="305810"/>
            <a:ext cx="8113118" cy="92333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/>
            <a:r>
              <a:rPr lang="uk-UA" sz="5400" dirty="0">
                <a:solidFill>
                  <a:schemeClr val="bg1"/>
                </a:solidFill>
                <a:latin typeface="Arial Black" pitchFamily="34" charset="0"/>
              </a:rPr>
              <a:t>освітнє середовище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032" y="1581943"/>
            <a:ext cx="6237287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3B9FCF-2B36-46B9-8609-5D310A1DBF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319" y="2697480"/>
            <a:ext cx="50913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02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825" y="1069877"/>
            <a:ext cx="8866909" cy="4524315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CC99FF"/>
                </a:solidFill>
                <a:latin typeface="Arial Black" pitchFamily="34" charset="0"/>
              </a:rPr>
              <a:t>*</a:t>
            </a:r>
            <a:r>
              <a:rPr lang="uk-UA" sz="3200" dirty="0">
                <a:latin typeface="Arial Black" pitchFamily="34" charset="0"/>
              </a:rPr>
              <a:t> </a:t>
            </a:r>
            <a:r>
              <a:rPr lang="uk-UA" sz="3600" dirty="0">
                <a:solidFill>
                  <a:srgbClr val="7030A0"/>
                </a:solidFill>
                <a:latin typeface="Arial Black" pitchFamily="34" charset="0"/>
              </a:rPr>
              <a:t>як використовувати музику у повсякденному житті дітей, у їхній самостійній художній діяльності; </a:t>
            </a:r>
          </a:p>
          <a:p>
            <a:r>
              <a:rPr lang="uk-UA" sz="3600" dirty="0">
                <a:solidFill>
                  <a:srgbClr val="7030A0"/>
                </a:solidFill>
                <a:latin typeface="Arial Black" pitchFamily="34" charset="0"/>
              </a:rPr>
              <a:t>* виявляти музичні інтереси, здібності, нахили дітей; </a:t>
            </a:r>
          </a:p>
          <a:p>
            <a:r>
              <a:rPr lang="uk-UA" sz="3600" dirty="0">
                <a:solidFill>
                  <a:srgbClr val="7030A0"/>
                </a:solidFill>
                <a:latin typeface="Arial Black" pitchFamily="34" charset="0"/>
              </a:rPr>
              <a:t>* створювати умови для їхнього музичного розвитку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44C232-3B55-473A-A2C2-E8A3D3486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064" y="201166"/>
            <a:ext cx="3282696" cy="313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46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7859" y="1073544"/>
            <a:ext cx="3932093" cy="569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1782" y="115300"/>
            <a:ext cx="11388436" cy="1754326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err="1">
                <a:solidFill>
                  <a:srgbClr val="7030A0"/>
                </a:solidFill>
                <a:latin typeface="Arial Black" pitchFamily="34" charset="0"/>
              </a:rPr>
              <a:t>Основні</a:t>
            </a:r>
            <a:r>
              <a:rPr lang="ru-RU" sz="36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Arial Black" pitchFamily="34" charset="0"/>
              </a:rPr>
              <a:t>функції</a:t>
            </a:r>
            <a:r>
              <a:rPr lang="ru-RU" sz="36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Arial Black" pitchFamily="34" charset="0"/>
              </a:rPr>
              <a:t>музичного</a:t>
            </a:r>
            <a:r>
              <a:rPr lang="ru-RU" sz="36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Arial Black" pitchFamily="34" charset="0"/>
              </a:rPr>
              <a:t>керівника</a:t>
            </a:r>
            <a:r>
              <a:rPr lang="ru-RU" sz="3600" dirty="0">
                <a:solidFill>
                  <a:srgbClr val="7030A0"/>
                </a:solidFill>
                <a:latin typeface="Arial Black" pitchFamily="34" charset="0"/>
              </a:rPr>
              <a:t> і </a:t>
            </a:r>
            <a:r>
              <a:rPr lang="ru-RU" sz="3600" dirty="0" err="1">
                <a:solidFill>
                  <a:srgbClr val="7030A0"/>
                </a:solidFill>
                <a:latin typeface="Arial Black" pitchFamily="34" charset="0"/>
              </a:rPr>
              <a:t>вихователя</a:t>
            </a:r>
            <a:r>
              <a:rPr lang="ru-RU" sz="3600" dirty="0">
                <a:solidFill>
                  <a:srgbClr val="7030A0"/>
                </a:solidFill>
                <a:latin typeface="Arial Black" pitchFamily="34" charset="0"/>
              </a:rPr>
              <a:t> в </a:t>
            </a:r>
            <a:r>
              <a:rPr lang="ru-RU" sz="3600" dirty="0" err="1">
                <a:solidFill>
                  <a:srgbClr val="7030A0"/>
                </a:solidFill>
                <a:latin typeface="Arial Black" pitchFamily="34" charset="0"/>
              </a:rPr>
              <a:t>забезпеченні</a:t>
            </a:r>
            <a:r>
              <a:rPr lang="ru-RU" sz="36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Arial Black" pitchFamily="34" charset="0"/>
              </a:rPr>
              <a:t>музичного</a:t>
            </a:r>
            <a:r>
              <a:rPr lang="ru-RU" sz="36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Arial Black" pitchFamily="34" charset="0"/>
              </a:rPr>
              <a:t>виховання</a:t>
            </a:r>
            <a:r>
              <a:rPr lang="ru-RU" sz="36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Arial Black" pitchFamily="34" charset="0"/>
              </a:rPr>
              <a:t>дітей</a:t>
            </a:r>
            <a:r>
              <a:rPr lang="ru-RU" sz="3600" dirty="0">
                <a:solidFill>
                  <a:srgbClr val="7030A0"/>
                </a:solidFill>
                <a:latin typeface="Arial Black" pitchFamily="34" charset="0"/>
              </a:rPr>
              <a:t>:</a:t>
            </a:r>
            <a:endParaRPr lang="uk-UA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556332973"/>
              </p:ext>
            </p:extLst>
          </p:nvPr>
        </p:nvGraphicFramePr>
        <p:xfrm>
          <a:off x="235528" y="2189019"/>
          <a:ext cx="5098473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160392317"/>
              </p:ext>
            </p:extLst>
          </p:nvPr>
        </p:nvGraphicFramePr>
        <p:xfrm>
          <a:off x="6167490" y="2352856"/>
          <a:ext cx="5338618" cy="430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406061" y="3680422"/>
            <a:ext cx="3927940" cy="938274"/>
          </a:xfrm>
          <a:prstGeom prst="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2" tIns="22860" rIns="22860" bIns="22860" numCol="1" spcCol="1270" anchor="ctr" anchorCtr="0">
            <a:noAutofit/>
          </a:bodyPr>
          <a:lstStyle/>
          <a:p>
            <a:pPr marL="285750" lvl="1" indent="-285750" algn="l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3600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Освітня</a:t>
            </a:r>
          </a:p>
        </p:txBody>
      </p:sp>
    </p:spTree>
    <p:extLst>
      <p:ext uri="{BB962C8B-B14F-4D97-AF65-F5344CB8AC3E}">
        <p14:creationId xmlns:p14="http://schemas.microsoft.com/office/powerpoint/2010/main" val="4026428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4553" y="117374"/>
            <a:ext cx="1608860" cy="250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587" y="251799"/>
            <a:ext cx="11388436" cy="193899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Основні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функції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музичного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керівника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і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вихователя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в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забезпеченні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музичного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виховання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дітей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:</a:t>
            </a:r>
            <a:endParaRPr lang="uk-UA" sz="4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20837437"/>
              </p:ext>
            </p:extLst>
          </p:nvPr>
        </p:nvGraphicFramePr>
        <p:xfrm>
          <a:off x="5517335" y="4470460"/>
          <a:ext cx="139493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667824" y="1421350"/>
            <a:ext cx="2983509" cy="769441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uk-UA" sz="4400" dirty="0">
                <a:solidFill>
                  <a:srgbClr val="C00000"/>
                </a:solidFill>
                <a:latin typeface="Arial Black" pitchFamily="34" charset="0"/>
              </a:rPr>
              <a:t>виховна</a:t>
            </a:r>
            <a:r>
              <a:rPr lang="uk-UA" sz="4000" dirty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68296" y="2102475"/>
            <a:ext cx="9421922" cy="45400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uk-UA" sz="36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uk-UA" sz="3200" dirty="0">
                <a:solidFill>
                  <a:srgbClr val="000099"/>
                </a:solidFill>
                <a:latin typeface="Arial Black" pitchFamily="34" charset="0"/>
              </a:rPr>
              <a:t>педагоги спрямовують особистісний розвиток і музичне виховання дітей; спостерігають за дитячими особистісними і музичними проявами, індивідуалізують роботу на цій основі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2B2D24-ACBA-4E3E-A0B8-776AE65FD53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8" y="3304354"/>
            <a:ext cx="2522578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12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6229" y="172733"/>
            <a:ext cx="1121588" cy="174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587" y="251799"/>
            <a:ext cx="11388436" cy="2062103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Основні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функції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музичного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керівника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і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вихователя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в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забезпеченні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музичного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виховання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дітей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:  </a:t>
            </a:r>
            <a:r>
              <a:rPr lang="uk-UA" sz="4800" dirty="0">
                <a:solidFill>
                  <a:srgbClr val="C00000"/>
                </a:solidFill>
                <a:latin typeface="Arial Black" pitchFamily="34" charset="0"/>
              </a:rPr>
              <a:t>освітня 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07606715"/>
              </p:ext>
            </p:extLst>
          </p:nvPr>
        </p:nvGraphicFramePr>
        <p:xfrm>
          <a:off x="5517335" y="4470460"/>
          <a:ext cx="139493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2CE23D3-07D2-49BB-82FC-C391E8501EDA}"/>
              </a:ext>
            </a:extLst>
          </p:cNvPr>
          <p:cNvSpPr/>
          <p:nvPr/>
        </p:nvSpPr>
        <p:spPr>
          <a:xfrm>
            <a:off x="4663440" y="2399352"/>
            <a:ext cx="7068312" cy="421653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uk-UA" sz="4400" dirty="0">
                <a:solidFill>
                  <a:srgbClr val="FF0000"/>
                </a:solidFill>
                <a:latin typeface="Arial Black" panose="020B0A04020102020204" pitchFamily="34" charset="0"/>
              </a:rPr>
              <a:t>музичний керівник </a:t>
            </a:r>
            <a:r>
              <a:rPr lang="uk-UA" sz="3200" dirty="0">
                <a:solidFill>
                  <a:srgbClr val="000099"/>
                </a:solidFill>
                <a:latin typeface="Arial Black" panose="020B0A04020102020204" pitchFamily="34" charset="0"/>
              </a:rPr>
              <a:t>– здійснює музичне виховання з групою дітей, підгрупою, індивідуально, забезпечує музичну освіту дітей через різні форми роботи з музичного виховання;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ABD9C7-3454-4B05-918B-D5FBD449928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7" y="2724913"/>
            <a:ext cx="4379405" cy="34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9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837" y="1873843"/>
            <a:ext cx="3117274" cy="485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587" y="251799"/>
            <a:ext cx="11388436" cy="2062103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Основні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функції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музичного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керівника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і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вихователя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в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забезпеченні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музичного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виховання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дітей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:  </a:t>
            </a:r>
            <a:r>
              <a:rPr lang="uk-UA" sz="4800" dirty="0">
                <a:solidFill>
                  <a:srgbClr val="C00000"/>
                </a:solidFill>
                <a:latin typeface="Arial Black" pitchFamily="34" charset="0"/>
              </a:rPr>
              <a:t>освітня 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82684228"/>
              </p:ext>
            </p:extLst>
          </p:nvPr>
        </p:nvGraphicFramePr>
        <p:xfrm>
          <a:off x="5517335" y="4470460"/>
          <a:ext cx="139493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0886" y="2509690"/>
            <a:ext cx="6821424" cy="3108543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0099"/>
                </a:solidFill>
                <a:latin typeface="Arial Black" panose="020B0A04020102020204" pitchFamily="34" charset="0"/>
              </a:rPr>
              <a:t>забезпечує якісний музичний супровід ранкової гімнастики, фізкультурних занять, свят і розваг відповідно до вимог методики фізичного виховання (музика виконується педагогом або звучить аудіозапис);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409E15-91AF-47F9-96F0-1EC8CD451DF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816" y="2386584"/>
            <a:ext cx="4393347" cy="39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6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8668" y="99907"/>
            <a:ext cx="2213332" cy="344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587" y="251799"/>
            <a:ext cx="11388436" cy="193899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Основні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функції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музичного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керівника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і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вихователя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в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забезпеченні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музичного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виховання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дітей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: </a:t>
            </a:r>
            <a:r>
              <a:rPr lang="ru-RU" sz="4000" dirty="0" err="1">
                <a:solidFill>
                  <a:srgbClr val="C00000"/>
                </a:solidFill>
                <a:latin typeface="Arial Black" pitchFamily="34" charset="0"/>
              </a:rPr>
              <a:t>освітня</a:t>
            </a:r>
            <a:endParaRPr lang="uk-UA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44870019"/>
              </p:ext>
            </p:extLst>
          </p:nvPr>
        </p:nvGraphicFramePr>
        <p:xfrm>
          <a:off x="5517335" y="4470460"/>
          <a:ext cx="139493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511A304-B610-4BC2-BC1C-3C919C0DCDC4}"/>
              </a:ext>
            </a:extLst>
          </p:cNvPr>
          <p:cNvSpPr/>
          <p:nvPr/>
        </p:nvSpPr>
        <p:spPr>
          <a:xfrm>
            <a:off x="2505456" y="2518772"/>
            <a:ext cx="9509760" cy="3903376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dirty="0">
                <a:solidFill>
                  <a:srgbClr val="000099"/>
                </a:solidFill>
                <a:latin typeface="Arial Black" panose="020B0A04020102020204" pitchFamily="34" charset="0"/>
              </a:rPr>
              <a:t>виявляє відповідальність і свободу у реалізації змісту програми; </a:t>
            </a:r>
          </a:p>
          <a:p>
            <a:pPr>
              <a:lnSpc>
                <a:spcPct val="150000"/>
              </a:lnSpc>
            </a:pPr>
            <a:r>
              <a:rPr lang="uk-UA" sz="2800" dirty="0">
                <a:solidFill>
                  <a:srgbClr val="000099"/>
                </a:solidFill>
                <a:latin typeface="Arial Black" panose="020B0A04020102020204" pitchFamily="34" charset="0"/>
              </a:rPr>
              <a:t>реалізує власну педагогічну майстерність; </a:t>
            </a:r>
          </a:p>
          <a:p>
            <a:pPr>
              <a:lnSpc>
                <a:spcPct val="150000"/>
              </a:lnSpc>
            </a:pPr>
            <a:r>
              <a:rPr lang="uk-UA" sz="2800" dirty="0">
                <a:solidFill>
                  <a:srgbClr val="000099"/>
                </a:solidFill>
                <a:latin typeface="Arial Black" panose="020B0A04020102020204" pitchFamily="34" charset="0"/>
              </a:rPr>
              <a:t>вихователь радиться з музичним керівником, бере дієву участь у музичних заняттях, розвагах, святах, інших формах роботи;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B9F42A-1750-48FB-8951-0AFD5EA2DF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84" y="3011056"/>
            <a:ext cx="2432304" cy="22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29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930383" y="45720"/>
            <a:ext cx="2133028" cy="34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587" y="251799"/>
            <a:ext cx="11388436" cy="2616101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Основні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функції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музичного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керівника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і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вихователя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в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забезпеченні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музичного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виховання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дітей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:</a:t>
            </a:r>
            <a:r>
              <a:rPr lang="uk-UA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uk-UA" sz="4000" dirty="0">
                <a:solidFill>
                  <a:srgbClr val="C00000"/>
                </a:solidFill>
                <a:latin typeface="Arial Black" panose="020B0A04020102020204" pitchFamily="34" charset="0"/>
              </a:rPr>
              <a:t>дидактична 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48553704"/>
              </p:ext>
            </p:extLst>
          </p:nvPr>
        </p:nvGraphicFramePr>
        <p:xfrm>
          <a:off x="5517335" y="4470460"/>
          <a:ext cx="139493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60653C5-8F02-4917-9F92-8E81022B7A18}"/>
              </a:ext>
            </a:extLst>
          </p:cNvPr>
          <p:cNvSpPr/>
          <p:nvPr/>
        </p:nvSpPr>
        <p:spPr>
          <a:xfrm>
            <a:off x="576072" y="2867900"/>
            <a:ext cx="8567928" cy="3724096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C00000"/>
                </a:solidFill>
                <a:latin typeface="Arial Black" panose="020B0A04020102020204" pitchFamily="34" charset="0"/>
              </a:rPr>
              <a:t>музичний керівник </a:t>
            </a:r>
            <a:r>
              <a:rPr lang="uk-UA" sz="2800" dirty="0">
                <a:solidFill>
                  <a:srgbClr val="000099"/>
                </a:solidFill>
                <a:latin typeface="Arial Black" panose="020B0A04020102020204" pitchFamily="34" charset="0"/>
              </a:rPr>
              <a:t>навчає дітей усіх видів музичної діяльності; </a:t>
            </a:r>
          </a:p>
          <a:p>
            <a:r>
              <a:rPr lang="uk-UA" sz="2800" dirty="0">
                <a:solidFill>
                  <a:srgbClr val="000099"/>
                </a:solidFill>
                <a:latin typeface="Arial Black" panose="020B0A04020102020204" pitchFamily="34" charset="0"/>
              </a:rPr>
              <a:t>формує навички музичного виконавства, музичної творчості, інтерес і любов до музики, музичну культуру дітей; </a:t>
            </a:r>
          </a:p>
          <a:p>
            <a:r>
              <a:rPr lang="uk-UA" sz="2800" dirty="0">
                <a:solidFill>
                  <a:srgbClr val="000099"/>
                </a:solidFill>
                <a:latin typeface="Arial Black" panose="020B0A04020102020204" pitchFamily="34" charset="0"/>
              </a:rPr>
              <a:t>виявляє належну музично-теоретичну підготовленість;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3ED1D4-C84F-4D63-9C8D-D34828D9FD5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3415" y="3429000"/>
            <a:ext cx="3019995" cy="29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97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7" y="251799"/>
            <a:ext cx="11388436" cy="2616101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Основні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функції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музичного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керівника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і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вихователя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в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забезпеченні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музичного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виховання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дітей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:</a:t>
            </a:r>
            <a:r>
              <a:rPr lang="uk-UA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uk-UA" sz="4000" dirty="0">
                <a:solidFill>
                  <a:srgbClr val="C00000"/>
                </a:solidFill>
                <a:latin typeface="Arial Black" panose="020B0A04020102020204" pitchFamily="34" charset="0"/>
              </a:rPr>
              <a:t>дидактична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3576" y="960120"/>
            <a:ext cx="1660871" cy="216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Схема 8"/>
          <p:cNvGraphicFramePr/>
          <p:nvPr>
            <p:extLst/>
          </p:nvPr>
        </p:nvGraphicFramePr>
        <p:xfrm>
          <a:off x="5517335" y="4470460"/>
          <a:ext cx="139493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B14D0E0-AF6D-4DC1-96A0-D60D8537BB44}"/>
              </a:ext>
            </a:extLst>
          </p:cNvPr>
          <p:cNvSpPr/>
          <p:nvPr/>
        </p:nvSpPr>
        <p:spPr>
          <a:xfrm>
            <a:off x="347472" y="2867900"/>
            <a:ext cx="8796528" cy="2980047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вихователь</a:t>
            </a:r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використовує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музику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у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повсякденні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відповідно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до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вікових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особливостей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дітей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, потреб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групи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інтересів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і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нахилів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дитини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;</a:t>
            </a:r>
            <a:endParaRPr lang="uk-UA" sz="28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4BF434-16B8-4461-83C1-8700A65FB3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508" y="3877954"/>
            <a:ext cx="3718560" cy="298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6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7112" y="1154760"/>
            <a:ext cx="1179821" cy="183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587" y="251799"/>
            <a:ext cx="11388436" cy="2616101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r"/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Основні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функції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музичного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керівника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і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вихователя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в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забезпеченні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музичного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виховання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дітей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: </a:t>
            </a:r>
            <a:r>
              <a:rPr lang="uk-UA" sz="4400" dirty="0">
                <a:solidFill>
                  <a:srgbClr val="C00000"/>
                </a:solidFill>
                <a:latin typeface="Arial Black" panose="020B0A04020102020204" pitchFamily="34" charset="0"/>
              </a:rPr>
              <a:t>розвивальна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13524123"/>
              </p:ext>
            </p:extLst>
          </p:nvPr>
        </p:nvGraphicFramePr>
        <p:xfrm>
          <a:off x="5517335" y="4470460"/>
          <a:ext cx="139493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DD321A5-99D9-435E-B15E-F8B93C4E8B3C}"/>
              </a:ext>
            </a:extLst>
          </p:cNvPr>
          <p:cNvSpPr/>
          <p:nvPr/>
        </p:nvSpPr>
        <p:spPr>
          <a:xfrm>
            <a:off x="4081272" y="3162409"/>
            <a:ext cx="7586472" cy="3354765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uk-UA" sz="4400" dirty="0">
                <a:solidFill>
                  <a:srgbClr val="C00000"/>
                </a:solidFill>
                <a:latin typeface="Arial Black" panose="020B0A04020102020204" pitchFamily="34" charset="0"/>
              </a:rPr>
              <a:t>музичний керівник </a:t>
            </a:r>
            <a:r>
              <a:rPr lang="uk-UA" sz="2800" dirty="0">
                <a:solidFill>
                  <a:srgbClr val="000099"/>
                </a:solidFill>
                <a:latin typeface="Arial Black" panose="020B0A04020102020204" pitchFamily="34" charset="0"/>
              </a:rPr>
              <a:t>спрямовує музично-естетичний розвиток дітей, виявляє їхні музичні задатки і обдаровання, розвиває загальну музикальність, музичні здібності; виявляє гарну музично-виконавську майстерність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A42EFC-C7B7-4882-B5B0-C1CDA5BC33A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249" y="3531740"/>
            <a:ext cx="2983992" cy="26161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6AC27F-C12F-447B-8562-39FAA14817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040" y="1109135"/>
            <a:ext cx="2752345" cy="192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7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459" y="1750060"/>
            <a:ext cx="3117274" cy="485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587" y="251799"/>
            <a:ext cx="11388436" cy="2554545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Основні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функції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музичного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керівника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і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вихователя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в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забезпеченні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музичного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виховання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дітей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:</a:t>
            </a:r>
            <a:r>
              <a:rPr lang="uk-UA" dirty="0"/>
              <a:t> </a:t>
            </a:r>
            <a:r>
              <a:rPr lang="uk-UA" sz="4000" dirty="0">
                <a:solidFill>
                  <a:srgbClr val="C00000"/>
                </a:solidFill>
                <a:latin typeface="Arial Black" panose="020B0A04020102020204" pitchFamily="34" charset="0"/>
              </a:rPr>
              <a:t>науково-методична 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8ACC2E92-5189-467E-94F9-B2B369A1ADD7}"/>
              </a:ext>
            </a:extLst>
          </p:cNvPr>
          <p:cNvSpPr/>
          <p:nvPr/>
        </p:nvSpPr>
        <p:spPr>
          <a:xfrm>
            <a:off x="2798064" y="2943504"/>
            <a:ext cx="8211312" cy="3539430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0099"/>
                </a:solidFill>
                <a:latin typeface="Arial Black" panose="020B0A04020102020204" pitchFamily="34" charset="0"/>
              </a:rPr>
              <a:t>педагоги розробляють зміст музичних занять, розваг, свят; </a:t>
            </a:r>
          </a:p>
          <a:p>
            <a:r>
              <a:rPr lang="uk-UA" sz="2800" dirty="0">
                <a:solidFill>
                  <a:srgbClr val="000099"/>
                </a:solidFill>
                <a:latin typeface="Arial Black" panose="020B0A04020102020204" pitchFamily="34" charset="0"/>
              </a:rPr>
              <a:t>варіативно застосовують методики і технології музичного виховання; виявляють особисту творчість, впроваджують інновації, експериментують, пропонують власні творчі здобутки колегам</a:t>
            </a:r>
          </a:p>
        </p:txBody>
      </p:sp>
    </p:spTree>
    <p:extLst>
      <p:ext uri="{BB962C8B-B14F-4D97-AF65-F5344CB8AC3E}">
        <p14:creationId xmlns:p14="http://schemas.microsoft.com/office/powerpoint/2010/main" val="246931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4999" y="239501"/>
            <a:ext cx="8113118" cy="92333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/>
            <a:r>
              <a:rPr lang="uk-UA" sz="5400" dirty="0">
                <a:solidFill>
                  <a:schemeClr val="bg1"/>
                </a:solidFill>
                <a:latin typeface="Arial Black" pitchFamily="34" charset="0"/>
              </a:rPr>
              <a:t>освітнє середовище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0945" y="1607127"/>
            <a:ext cx="9090799" cy="45497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800" i="1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передбачає безпечне раціональне розташування меблів у групових приміщеннях і музичної зали;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endParaRPr lang="uk-UA" sz="2800" i="1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800" i="1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ефективне і якісне наповнення осередків та вільна діяльність дітей за їхніми інтересами і уподобаннями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2873E5-5778-4982-A315-DFFF5AE3D5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152" y="1435198"/>
            <a:ext cx="3931920" cy="351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19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5269"/>
            <a:ext cx="3796978" cy="485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587" y="251799"/>
            <a:ext cx="11388436" cy="2554545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Основні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функції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музичного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керівника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і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вихователя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в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забезпеченні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музичного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виховання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дітей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: </a:t>
            </a:r>
            <a:r>
              <a:rPr lang="uk-UA" sz="4000" dirty="0">
                <a:solidFill>
                  <a:srgbClr val="C00000"/>
                </a:solidFill>
                <a:latin typeface="Arial Black" panose="020B0A04020102020204" pitchFamily="34" charset="0"/>
              </a:rPr>
              <a:t>організаційна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220562444"/>
              </p:ext>
            </p:extLst>
          </p:nvPr>
        </p:nvGraphicFramePr>
        <p:xfrm>
          <a:off x="5517335" y="4470460"/>
          <a:ext cx="139493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125F705-170E-4202-BFD5-149B64D72F9E}"/>
              </a:ext>
            </a:extLst>
          </p:cNvPr>
          <p:cNvSpPr/>
          <p:nvPr/>
        </p:nvSpPr>
        <p:spPr>
          <a:xfrm>
            <a:off x="2600515" y="2678328"/>
            <a:ext cx="9591485" cy="3724096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C00000"/>
                </a:solidFill>
                <a:latin typeface="Arial Black" panose="020B0A04020102020204" pitchFamily="34" charset="0"/>
              </a:rPr>
              <a:t>музичний керівник </a:t>
            </a:r>
            <a:r>
              <a:rPr lang="uk-UA" sz="2800" dirty="0">
                <a:solidFill>
                  <a:srgbClr val="000099"/>
                </a:solidFill>
                <a:latin typeface="Arial Black" panose="020B0A04020102020204" pitchFamily="34" charset="0"/>
              </a:rPr>
              <a:t>планує музично-педагогічну роботу, а саме – форми організації, їх зміст;</a:t>
            </a:r>
          </a:p>
          <a:p>
            <a:r>
              <a:rPr lang="uk-UA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створює умови для занять, збагачує ресурси через оновлення добірки дитячих музичних інструментів, фонотеки; </a:t>
            </a:r>
          </a:p>
          <a:p>
            <a:r>
              <a:rPr lang="uk-UA" sz="2800" dirty="0">
                <a:solidFill>
                  <a:srgbClr val="000099"/>
                </a:solidFill>
                <a:latin typeface="Arial Black" panose="020B0A04020102020204" pitchFamily="34" charset="0"/>
              </a:rPr>
              <a:t>організовує у співробітництві з вихователями і батьками музичні заняття, свята, розваги; </a:t>
            </a:r>
          </a:p>
        </p:txBody>
      </p:sp>
    </p:spTree>
    <p:extLst>
      <p:ext uri="{BB962C8B-B14F-4D97-AF65-F5344CB8AC3E}">
        <p14:creationId xmlns:p14="http://schemas.microsoft.com/office/powerpoint/2010/main" val="31635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50060"/>
            <a:ext cx="3117274" cy="485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587" y="251799"/>
            <a:ext cx="11388436" cy="2554545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Основні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функції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музичного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керівника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і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вихователя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в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забезпеченні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музичного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виховання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дітей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: </a:t>
            </a:r>
            <a:r>
              <a:rPr lang="uk-UA" sz="4000" dirty="0">
                <a:solidFill>
                  <a:srgbClr val="C00000"/>
                </a:solidFill>
                <a:latin typeface="Arial Black" panose="020B0A04020102020204" pitchFamily="34" charset="0"/>
              </a:rPr>
              <a:t>організаційна</a:t>
            </a:r>
          </a:p>
        </p:txBody>
      </p:sp>
      <p:graphicFrame>
        <p:nvGraphicFramePr>
          <p:cNvPr id="9" name="Схема 8"/>
          <p:cNvGraphicFramePr/>
          <p:nvPr>
            <p:extLst/>
          </p:nvPr>
        </p:nvGraphicFramePr>
        <p:xfrm>
          <a:off x="5517335" y="4470460"/>
          <a:ext cx="139493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B88393A-D3FE-423C-A8D0-6CF2F7508365}"/>
              </a:ext>
            </a:extLst>
          </p:cNvPr>
          <p:cNvSpPr/>
          <p:nvPr/>
        </p:nvSpPr>
        <p:spPr>
          <a:xfrm>
            <a:off x="1490471" y="2882105"/>
            <a:ext cx="10163711" cy="3724096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C00000"/>
                </a:solidFill>
                <a:latin typeface="Arial Black" panose="020B0A04020102020204" pitchFamily="34" charset="0"/>
              </a:rPr>
              <a:t>вихователь </a:t>
            </a:r>
            <a:r>
              <a:rPr lang="uk-UA" sz="2800" dirty="0">
                <a:solidFill>
                  <a:srgbClr val="000099"/>
                </a:solidFill>
                <a:latin typeface="Arial Black" panose="020B0A04020102020204" pitchFamily="34" charset="0"/>
              </a:rPr>
              <a:t>створює умови для самостійної музичної діяльності дітей у групі, наповнює </a:t>
            </a:r>
          </a:p>
          <a:p>
            <a:r>
              <a:rPr lang="uk-UA" sz="2800" dirty="0">
                <a:solidFill>
                  <a:srgbClr val="000099"/>
                </a:solidFill>
                <a:latin typeface="Arial Black" panose="020B0A04020102020204" pitchFamily="34" charset="0"/>
              </a:rPr>
              <a:t>«Музичний куточок для батьків», </a:t>
            </a:r>
          </a:p>
          <a:p>
            <a:r>
              <a:rPr lang="uk-UA" sz="2800" dirty="0">
                <a:solidFill>
                  <a:srgbClr val="000099"/>
                </a:solidFill>
                <a:latin typeface="Arial Black" panose="020B0A04020102020204" pitchFamily="34" charset="0"/>
              </a:rPr>
              <a:t>організовує проведення в групі такої форми роботи як </a:t>
            </a:r>
          </a:p>
          <a:p>
            <a:r>
              <a:rPr lang="uk-UA" sz="2800" dirty="0">
                <a:solidFill>
                  <a:srgbClr val="000099"/>
                </a:solidFill>
                <a:latin typeface="Arial Black" panose="020B0A04020102020204" pitchFamily="34" charset="0"/>
              </a:rPr>
              <a:t>«Мистецький досвід», бере домірну участь у плануванні й розробленні змісту занять, розваг, свят</a:t>
            </a:r>
          </a:p>
        </p:txBody>
      </p:sp>
    </p:spTree>
    <p:extLst>
      <p:ext uri="{BB962C8B-B14F-4D97-AF65-F5344CB8AC3E}">
        <p14:creationId xmlns:p14="http://schemas.microsoft.com/office/powerpoint/2010/main" val="1019340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7" y="251799"/>
            <a:ext cx="11388436" cy="193899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Основні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функції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музичного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керівника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і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вихователя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в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забезпеченні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музичного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виховання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Arial Black" pitchFamily="34" charset="0"/>
              </a:rPr>
              <a:t>дітей</a:t>
            </a:r>
            <a:r>
              <a:rPr lang="ru-RU" sz="4000" dirty="0">
                <a:solidFill>
                  <a:srgbClr val="7030A0"/>
                </a:solidFill>
                <a:latin typeface="Arial Black" pitchFamily="34" charset="0"/>
              </a:rPr>
              <a:t>:</a:t>
            </a:r>
            <a:endParaRPr lang="uk-UA" sz="4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549702" y="1221295"/>
            <a:ext cx="1193564" cy="141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Схема 8"/>
          <p:cNvGraphicFramePr/>
          <p:nvPr>
            <p:extLst/>
          </p:nvPr>
        </p:nvGraphicFramePr>
        <p:xfrm>
          <a:off x="5517335" y="4470460"/>
          <a:ext cx="139493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84349F1-888D-4F62-8382-C0952836C5E9}"/>
              </a:ext>
            </a:extLst>
          </p:cNvPr>
          <p:cNvSpPr/>
          <p:nvPr/>
        </p:nvSpPr>
        <p:spPr>
          <a:xfrm>
            <a:off x="2106145" y="2223695"/>
            <a:ext cx="8217314" cy="830997"/>
          </a:xfrm>
          <a:prstGeom prst="rect">
            <a:avLst/>
          </a:prstGeom>
          <a:solidFill>
            <a:srgbClr val="CC99FF"/>
          </a:solidFill>
        </p:spPr>
        <p:txBody>
          <a:bodyPr wrap="none">
            <a:spAutoFit/>
          </a:bodyPr>
          <a:lstStyle/>
          <a:p>
            <a:r>
              <a:rPr lang="uk-UA" sz="4800" dirty="0">
                <a:solidFill>
                  <a:srgbClr val="C00000"/>
                </a:solidFill>
                <a:latin typeface="Arial Black" panose="020B0A04020102020204" pitchFamily="34" charset="0"/>
              </a:rPr>
              <a:t>суспільно-педагогічна 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A3F224B-3356-429C-A982-20660AE89AA5}"/>
              </a:ext>
            </a:extLst>
          </p:cNvPr>
          <p:cNvSpPr/>
          <p:nvPr/>
        </p:nvSpPr>
        <p:spPr>
          <a:xfrm>
            <a:off x="4411744" y="2897109"/>
            <a:ext cx="7265534" cy="3709092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0099"/>
                </a:solidFill>
                <a:latin typeface="Arial Black" panose="020B0A04020102020204" pitchFamily="34" charset="0"/>
              </a:rPr>
              <a:t>педагоги </a:t>
            </a:r>
            <a:r>
              <a:rPr lang="ru-RU" sz="3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здійснюють</a:t>
            </a:r>
            <a:r>
              <a:rPr lang="ru-RU" sz="32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зв'язок</a:t>
            </a:r>
            <a:r>
              <a:rPr lang="ru-RU" sz="3200" dirty="0">
                <a:solidFill>
                  <a:srgbClr val="000099"/>
                </a:solidFill>
                <a:latin typeface="Arial Black" panose="020B0A04020102020204" pitchFamily="34" charset="0"/>
              </a:rPr>
              <a:t> з батьками, </a:t>
            </a:r>
            <a:r>
              <a:rPr lang="ru-RU" sz="3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митцями</a:t>
            </a:r>
            <a:r>
              <a:rPr lang="ru-RU" sz="3200" dirty="0">
                <a:solidFill>
                  <a:srgbClr val="000099"/>
                </a:solidFill>
                <a:latin typeface="Arial Black" panose="020B0A04020102020204" pitchFamily="34" charset="0"/>
              </a:rPr>
              <a:t>, </a:t>
            </a:r>
            <a:r>
              <a:rPr lang="ru-RU" sz="3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професійними</a:t>
            </a:r>
            <a:r>
              <a:rPr lang="ru-RU" sz="32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виконавцями</a:t>
            </a:r>
            <a:r>
              <a:rPr lang="ru-RU" sz="3200" dirty="0">
                <a:solidFill>
                  <a:srgbClr val="000099"/>
                </a:solidFill>
                <a:latin typeface="Arial Black" panose="020B0A04020102020204" pitchFamily="34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ru-RU" sz="3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творчо</a:t>
            </a:r>
            <a:r>
              <a:rPr lang="ru-RU" sz="32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реалізують</a:t>
            </a:r>
            <a:r>
              <a:rPr lang="ru-RU" sz="3200" dirty="0">
                <a:solidFill>
                  <a:srgbClr val="000099"/>
                </a:solidFill>
                <a:latin typeface="Arial Black" panose="020B0A04020102020204" pitchFamily="34" charset="0"/>
              </a:rPr>
              <a:t> себе</a:t>
            </a:r>
            <a:endParaRPr lang="uk-UA" sz="32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CA7775-8EEB-4B36-84F4-98C65A23CF1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023" y="2897109"/>
            <a:ext cx="3544478" cy="38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80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762B3DF-7E14-4709-A183-1031EA1AA664}"/>
              </a:ext>
            </a:extLst>
          </p:cNvPr>
          <p:cNvSpPr/>
          <p:nvPr/>
        </p:nvSpPr>
        <p:spPr>
          <a:xfrm>
            <a:off x="854601" y="476642"/>
            <a:ext cx="10201832" cy="707886"/>
          </a:xfrm>
          <a:prstGeom prst="rect">
            <a:avLst/>
          </a:prstGeom>
          <a:solidFill>
            <a:srgbClr val="CCCCFF"/>
          </a:solidFill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C00000"/>
                </a:solidFill>
                <a:latin typeface="Arial Black" panose="020B0A04020102020204" pitchFamily="34" charset="0"/>
              </a:rPr>
              <a:t>Дієвість та активність вихователя: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7B4A2E7-3CE6-442E-B96A-8D32DC05CD09}"/>
              </a:ext>
            </a:extLst>
          </p:cNvPr>
          <p:cNvSpPr/>
          <p:nvPr/>
        </p:nvSpPr>
        <p:spPr>
          <a:xfrm>
            <a:off x="588264" y="1462929"/>
            <a:ext cx="7120128" cy="3257045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Вихователь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дієво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й активно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забезпечує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музичний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вектор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формування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мистецько-творчої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компетентності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дошкільників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якщо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він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:</a:t>
            </a:r>
            <a:endParaRPr lang="uk-UA" sz="28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87DF82-A040-417A-BEED-D041F5C5C7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392" y="1200793"/>
            <a:ext cx="3782882" cy="3257045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6D8D0C3-67C6-4996-A1A4-7A117815E31E}"/>
              </a:ext>
            </a:extLst>
          </p:cNvPr>
          <p:cNvSpPr/>
          <p:nvPr/>
        </p:nvSpPr>
        <p:spPr>
          <a:xfrm>
            <a:off x="406939" y="4364877"/>
            <a:ext cx="9396938" cy="1964384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орієнтується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у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музичному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репертуарі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—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пісенному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інструментальному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ігровому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— та у жанрах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музичного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мистецтва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;</a:t>
            </a:r>
            <a:endParaRPr lang="uk-UA" sz="28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BE05B8-8660-4AE4-8034-99CA14D6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736" y="3969673"/>
            <a:ext cx="2406305" cy="22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20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762B3DF-7E14-4709-A183-1031EA1AA664}"/>
              </a:ext>
            </a:extLst>
          </p:cNvPr>
          <p:cNvSpPr/>
          <p:nvPr/>
        </p:nvSpPr>
        <p:spPr>
          <a:xfrm>
            <a:off x="854601" y="476642"/>
            <a:ext cx="10373353" cy="707886"/>
          </a:xfrm>
          <a:prstGeom prst="rect">
            <a:avLst/>
          </a:prstGeom>
          <a:solidFill>
            <a:srgbClr val="CCCCFF"/>
          </a:solidFill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C00000"/>
                </a:solidFill>
                <a:latin typeface="Arial Black" panose="020B0A04020102020204" pitchFamily="34" charset="0"/>
              </a:rPr>
              <a:t>Дієвість та активність вихователя: 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C67917B4-B64D-4595-86E2-CE5768D5CB93}"/>
              </a:ext>
            </a:extLst>
          </p:cNvPr>
          <p:cNvSpPr/>
          <p:nvPr/>
        </p:nvSpPr>
        <p:spPr>
          <a:xfrm>
            <a:off x="950976" y="1901953"/>
            <a:ext cx="8193024" cy="3903376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ознайомлює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дітей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із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літературними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творами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, за сюжетом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яких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написані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музичні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твори для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дитячого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сприймання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проводить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бесіди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на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музичну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тематику;</a:t>
            </a:r>
            <a:endParaRPr lang="uk-UA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741666-BEA7-45AC-8662-35066ED48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0" y="1685925"/>
            <a:ext cx="2679191" cy="24197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0ACC12-C4CA-4DED-B28F-AB320F0A07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464" y="4326289"/>
            <a:ext cx="3465036" cy="21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7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762B3DF-7E14-4709-A183-1031EA1AA664}"/>
              </a:ext>
            </a:extLst>
          </p:cNvPr>
          <p:cNvSpPr/>
          <p:nvPr/>
        </p:nvSpPr>
        <p:spPr>
          <a:xfrm>
            <a:off x="854601" y="476642"/>
            <a:ext cx="10030310" cy="707886"/>
          </a:xfrm>
          <a:prstGeom prst="rect">
            <a:avLst/>
          </a:prstGeom>
          <a:solidFill>
            <a:srgbClr val="CCCCFF"/>
          </a:solidFill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C00000"/>
                </a:solidFill>
                <a:latin typeface="Arial Black" panose="020B0A04020102020204" pitchFamily="34" charset="0"/>
              </a:rPr>
              <a:t>Дієвість та активність вихователя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7CB1853-A177-46B1-B63A-B563312D381F}"/>
              </a:ext>
            </a:extLst>
          </p:cNvPr>
          <p:cNvSpPr/>
          <p:nvPr/>
        </p:nvSpPr>
        <p:spPr>
          <a:xfrm>
            <a:off x="237744" y="1221104"/>
            <a:ext cx="6638544" cy="3282696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розглядає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з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дітьми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ілюстрації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до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музичних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творів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та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спонукає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дітей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створювати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власні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роботи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за мотивами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музичних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творів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;</a:t>
            </a:r>
            <a:endParaRPr lang="uk-UA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3EE3958-55CA-488B-8A0A-7D92C61B38B1}"/>
              </a:ext>
            </a:extLst>
          </p:cNvPr>
          <p:cNvSpPr/>
          <p:nvPr/>
        </p:nvSpPr>
        <p:spPr>
          <a:xfrm>
            <a:off x="3374136" y="4695064"/>
            <a:ext cx="8567928" cy="1964384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розучує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пісенний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репертуар з акцентом не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лише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на текст, а й на чистоту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інтонування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;</a:t>
            </a:r>
            <a:endParaRPr lang="uk-UA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211C81-B847-450D-984B-2633F499F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848" y="1375792"/>
            <a:ext cx="1847469" cy="27024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686429-C6A2-4386-923F-EE47452DB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052" y="2126360"/>
            <a:ext cx="22098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0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762B3DF-7E14-4709-A183-1031EA1AA664}"/>
              </a:ext>
            </a:extLst>
          </p:cNvPr>
          <p:cNvSpPr/>
          <p:nvPr/>
        </p:nvSpPr>
        <p:spPr>
          <a:xfrm>
            <a:off x="854601" y="476642"/>
            <a:ext cx="10030310" cy="707886"/>
          </a:xfrm>
          <a:prstGeom prst="rect">
            <a:avLst/>
          </a:prstGeom>
          <a:solidFill>
            <a:srgbClr val="CCCCFF"/>
          </a:solidFill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C00000"/>
                </a:solidFill>
                <a:latin typeface="Arial Black" panose="020B0A04020102020204" pitchFamily="34" charset="0"/>
              </a:rPr>
              <a:t>Дієвість та активність вихователя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BA1800E4-1C57-4026-8603-FF7E00C87600}"/>
              </a:ext>
            </a:extLst>
          </p:cNvPr>
          <p:cNvSpPr/>
          <p:nvPr/>
        </p:nvSpPr>
        <p:spPr>
          <a:xfrm>
            <a:off x="2496312" y="5669542"/>
            <a:ext cx="9394439" cy="954107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dirty="0">
                <a:solidFill>
                  <a:schemeClr val="bg1"/>
                </a:solidFill>
                <a:latin typeface="Arial Black" panose="020B0A04020102020204" pitchFamily="34" charset="0"/>
              </a:rPr>
              <a:t>застосовує музику під час освітньої діяльності та фрагментів життєдіяльності;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8C010C16-34CC-429A-9C6C-4E82837B2042}"/>
              </a:ext>
            </a:extLst>
          </p:cNvPr>
          <p:cNvSpPr/>
          <p:nvPr/>
        </p:nvSpPr>
        <p:spPr>
          <a:xfrm>
            <a:off x="478536" y="1184528"/>
            <a:ext cx="6096000" cy="3416320"/>
          </a:xfrm>
          <a:prstGeom prst="rect">
            <a:avLst/>
          </a:prstGeom>
          <a:solidFill>
            <a:srgbClr val="000099"/>
          </a:solidFill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 вміє грати на дитячих музичних інструментах — </a:t>
            </a:r>
            <a:r>
              <a:rPr lang="uk-UA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клавесах</a:t>
            </a: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, бубнах, брязкальцях, дзвіночках, трикутниках, свищиках, </a:t>
            </a:r>
            <a:r>
              <a:rPr lang="uk-UA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маракасах</a:t>
            </a: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, ксилофоні, металофоні тощо — а також володіє методами та прийомами навчання дітей гри на них;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6D56C1-057D-49D3-A8F5-5C4980715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360" y="1236966"/>
            <a:ext cx="2143887" cy="13064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FE1ADE-A11C-4C33-A34F-942EA75A4C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362" y="2543448"/>
            <a:ext cx="4420742" cy="305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756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762B3DF-7E14-4709-A183-1031EA1AA664}"/>
              </a:ext>
            </a:extLst>
          </p:cNvPr>
          <p:cNvSpPr/>
          <p:nvPr/>
        </p:nvSpPr>
        <p:spPr>
          <a:xfrm>
            <a:off x="854601" y="476642"/>
            <a:ext cx="10030310" cy="707886"/>
          </a:xfrm>
          <a:prstGeom prst="rect">
            <a:avLst/>
          </a:prstGeom>
          <a:solidFill>
            <a:srgbClr val="CCCCFF"/>
          </a:solidFill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C00000"/>
                </a:solidFill>
                <a:latin typeface="Arial Black" panose="020B0A04020102020204" pitchFamily="34" charset="0"/>
              </a:rPr>
              <a:t>Дієвість та активність вихователя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A3DC1F96-126B-4767-9C22-41366F4D6ED0}"/>
              </a:ext>
            </a:extLst>
          </p:cNvPr>
          <p:cNvSpPr/>
          <p:nvPr/>
        </p:nvSpPr>
        <p:spPr>
          <a:xfrm>
            <a:off x="923544" y="1399032"/>
            <a:ext cx="6108192" cy="4549707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застосовує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гру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на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дитячих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музичних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інструментах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під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час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освітньої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ігрової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самостійної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діяльності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з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дітьми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а не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лише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на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музичних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заняттях</a:t>
            </a:r>
            <a:endParaRPr lang="uk-UA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F88DEF-837D-4603-9436-76CDBB7FCB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4968" y="2572997"/>
            <a:ext cx="3346704" cy="273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90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762B3DF-7E14-4709-A183-1031EA1AA664}"/>
              </a:ext>
            </a:extLst>
          </p:cNvPr>
          <p:cNvSpPr/>
          <p:nvPr/>
        </p:nvSpPr>
        <p:spPr>
          <a:xfrm>
            <a:off x="854601" y="476642"/>
            <a:ext cx="10030310" cy="707886"/>
          </a:xfrm>
          <a:prstGeom prst="rect">
            <a:avLst/>
          </a:prstGeom>
          <a:solidFill>
            <a:srgbClr val="CCCCFF"/>
          </a:solidFill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C00000"/>
                </a:solidFill>
                <a:latin typeface="Arial Black" panose="020B0A04020102020204" pitchFamily="34" charset="0"/>
              </a:rPr>
              <a:t>Дієвість та активність вихователя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EC8349E-0C34-45C3-9595-58DC5AD160E6}"/>
              </a:ext>
            </a:extLst>
          </p:cNvPr>
          <p:cNvSpPr/>
          <p:nvPr/>
        </p:nvSpPr>
        <p:spPr>
          <a:xfrm>
            <a:off x="338328" y="1463040"/>
            <a:ext cx="8805672" cy="5196038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2800" dirty="0">
                <a:solidFill>
                  <a:schemeClr val="bg1"/>
                </a:solidFill>
                <a:latin typeface="Arial Black" panose="020B0A04020102020204" pitchFamily="34" charset="0"/>
              </a:rPr>
              <a:t>активний вихователь систематично використовує музику під час організації та супроводу різних видів діяльності дітей — рухової, ігрової, мовленнєвої, пізнавальної, художньо-продуктивної;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2800" dirty="0">
                <a:solidFill>
                  <a:schemeClr val="bg1"/>
                </a:solidFill>
                <a:latin typeface="Arial Black" panose="020B0A04020102020204" pitchFamily="34" charset="0"/>
              </a:rPr>
              <a:t>Під час дозвілля, самостійної художньої діяльності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32206E-1F50-4A9C-8D07-10C94E077A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1260536"/>
            <a:ext cx="2817963" cy="21920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4F6F03-3816-4566-B638-2B01B550ED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520" y="4211776"/>
            <a:ext cx="3377184" cy="249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75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8A199C4-CBB1-48FF-9115-0890FD196C87}"/>
              </a:ext>
            </a:extLst>
          </p:cNvPr>
          <p:cNvSpPr/>
          <p:nvPr/>
        </p:nvSpPr>
        <p:spPr>
          <a:xfrm>
            <a:off x="341376" y="260711"/>
            <a:ext cx="4139184" cy="5020862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Музичний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керівник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 і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вихователі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мають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діяти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професійно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 у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розвитку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творчого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потенціалу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дитини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 —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насамперед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відмовитися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від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 «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натаскувань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»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дітей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 на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репетиціях</a:t>
            </a:r>
            <a:endParaRPr lang="uk-UA" sz="2400" dirty="0">
              <a:solidFill>
                <a:srgbClr val="6600C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0AB1CDA-D454-4F54-801E-A8B2BBF32389}"/>
              </a:ext>
            </a:extLst>
          </p:cNvPr>
          <p:cNvSpPr/>
          <p:nvPr/>
        </p:nvSpPr>
        <p:spPr>
          <a:xfrm>
            <a:off x="4572000" y="2587752"/>
            <a:ext cx="7278624" cy="3912866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Координувати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зусилля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 не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лише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 на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здібних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дітях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що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гарантує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 «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презентабельність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»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дійства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глядачів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, а й на тих,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які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потребують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зусиль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розвитку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чистоти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інтонування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пластичних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здібностей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формування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відчуття</a:t>
            </a:r>
            <a:r>
              <a:rPr lang="ru-RU" sz="2400" dirty="0">
                <a:solidFill>
                  <a:srgbClr val="6600CC"/>
                </a:solidFill>
                <a:latin typeface="Arial Black" panose="020B0A04020102020204" pitchFamily="34" charset="0"/>
              </a:rPr>
              <a:t> ритму </a:t>
            </a:r>
            <a:r>
              <a:rPr lang="ru-RU" sz="2400" dirty="0" err="1">
                <a:solidFill>
                  <a:srgbClr val="6600CC"/>
                </a:solidFill>
                <a:latin typeface="Arial Black" panose="020B0A04020102020204" pitchFamily="34" charset="0"/>
              </a:rPr>
              <a:t>тощо</a:t>
            </a:r>
            <a:endParaRPr lang="uk-UA" sz="2400" dirty="0">
              <a:solidFill>
                <a:srgbClr val="66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7A1069-ABDD-4B3F-9E43-EA4376363E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792" y="183646"/>
            <a:ext cx="3986784" cy="223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00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29047" y="305810"/>
            <a:ext cx="8113118" cy="92333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/>
            <a:r>
              <a:rPr lang="uk-UA" sz="5400" dirty="0">
                <a:solidFill>
                  <a:schemeClr val="bg1"/>
                </a:solidFill>
                <a:latin typeface="Arial Black" pitchFamily="34" charset="0"/>
              </a:rPr>
              <a:t>освітнє середовище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6473" y="1664624"/>
            <a:ext cx="6096000" cy="3108543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uk-UA" sz="2800" i="1" dirty="0">
                <a:solidFill>
                  <a:schemeClr val="bg1"/>
                </a:solidFill>
                <a:latin typeface="Arial Black" pitchFamily="34" charset="0"/>
              </a:rPr>
              <a:t>сукупність можливостей для освіти дітей, як засіб їхнього розвитку, навчання і виховання, а також виявлення та розвиток здібностей і особистісних потенціалів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5828" y="5213701"/>
            <a:ext cx="10793339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Правильно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облаштоване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освітнє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середовище</a:t>
            </a:r>
            <a:endParaRPr lang="ru-RU" sz="3200" dirty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має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потужний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вплив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на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креативність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дитини</a:t>
            </a:r>
            <a:endParaRPr lang="ru-RU" sz="3200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708760-22D7-4ECD-B960-A9CC15DC32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544" y="1229140"/>
            <a:ext cx="5082184" cy="376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87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09EF69A-1D39-4AF6-AFCC-1974918DA508}"/>
              </a:ext>
            </a:extLst>
          </p:cNvPr>
          <p:cNvSpPr/>
          <p:nvPr/>
        </p:nvSpPr>
        <p:spPr>
          <a:xfrm>
            <a:off x="323088" y="294609"/>
            <a:ext cx="6580632" cy="5574859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srgbClr val="6600CC"/>
                </a:solidFill>
                <a:latin typeface="Arial Black" panose="020B0A04020102020204" pitchFamily="34" charset="0"/>
              </a:rPr>
              <a:t>музичний керівник допомагає вихователю створити фонотеку музичних творів, </a:t>
            </a:r>
          </a:p>
          <a:p>
            <a:pPr>
              <a:lnSpc>
                <a:spcPct val="150000"/>
              </a:lnSpc>
            </a:pPr>
            <a:r>
              <a:rPr lang="uk-UA" sz="2400" dirty="0">
                <a:solidFill>
                  <a:srgbClr val="6600CC"/>
                </a:solidFill>
                <a:latin typeface="Arial Black" panose="020B0A04020102020204" pitchFamily="34" charset="0"/>
              </a:rPr>
              <a:t>яку вихователь використовує під час ознайомлення дітей з природою, </a:t>
            </a:r>
          </a:p>
          <a:p>
            <a:pPr>
              <a:lnSpc>
                <a:spcPct val="150000"/>
              </a:lnSpc>
            </a:pPr>
            <a:r>
              <a:rPr lang="uk-UA" sz="2400" dirty="0">
                <a:solidFill>
                  <a:srgbClr val="6600CC"/>
                </a:solidFill>
                <a:latin typeface="Arial Black" panose="020B0A04020102020204" pitchFamily="34" charset="0"/>
              </a:rPr>
              <a:t>читання дитячої літератури, художньо-продуктивної, театралізованої діяльності, фрагментів життєдіяльності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AACC3A-1D03-493F-85B2-6544CE4199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608" y="294609"/>
            <a:ext cx="3538856" cy="21285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1145EE-DB63-40F6-934E-EA6F9FFA49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1936" y="2587085"/>
            <a:ext cx="2980944" cy="19872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73C26F-3B6C-4905-BA52-BD51F741E4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820" y="4738306"/>
            <a:ext cx="2874264" cy="161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176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48135B5-7EB2-47C9-9E67-828E16E0B078}"/>
              </a:ext>
            </a:extLst>
          </p:cNvPr>
          <p:cNvSpPr/>
          <p:nvPr/>
        </p:nvSpPr>
        <p:spPr>
          <a:xfrm>
            <a:off x="429768" y="2408263"/>
            <a:ext cx="7309104" cy="3912866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Облаштовуючи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освітнє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середовище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слід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керуватися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нормативними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документами,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що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складають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основу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змісту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розвивального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предметного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середовища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ЗДО -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засоби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навчання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обладнання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рекомендовані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нормативними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документами МОН </a:t>
            </a:r>
            <a:endParaRPr lang="uk-UA" sz="24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CD468029-1292-4FE2-885F-FBCA7171A323}"/>
              </a:ext>
            </a:extLst>
          </p:cNvPr>
          <p:cNvSpPr/>
          <p:nvPr/>
        </p:nvSpPr>
        <p:spPr>
          <a:xfrm>
            <a:off x="137160" y="361295"/>
            <a:ext cx="11073384" cy="1815882"/>
          </a:xfrm>
          <a:prstGeom prst="rect">
            <a:avLst/>
          </a:prstGeom>
          <a:solidFill>
            <a:srgbClr val="800080"/>
          </a:solidFill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Примірний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перелік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ігрового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та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навчально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-дидактичного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обладнання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для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закладів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дошкільної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освіти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</a:p>
          <a:p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затверджений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наказом МОН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від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19.12.2017 № 1633 </a:t>
            </a:r>
            <a:endParaRPr lang="uk-UA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8202FF-46C7-47AF-9438-63F82A8FE2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4424" y="3328416"/>
            <a:ext cx="3889248" cy="243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876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B451F1E-FF4A-4191-889C-44EDC7C110AA}"/>
              </a:ext>
            </a:extLst>
          </p:cNvPr>
          <p:cNvSpPr/>
          <p:nvPr/>
        </p:nvSpPr>
        <p:spPr>
          <a:xfrm>
            <a:off x="441960" y="174397"/>
            <a:ext cx="7650480" cy="280487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Важливо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грамотно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систематизувати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освітнє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середовище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чітко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розуміти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призначення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його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наповнення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й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доцільно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обирати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нього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місце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розміщення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endParaRPr lang="uk-UA" sz="24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02EFC02-2E45-4F52-B37D-F96BFA861C1C}"/>
              </a:ext>
            </a:extLst>
          </p:cNvPr>
          <p:cNvSpPr/>
          <p:nvPr/>
        </p:nvSpPr>
        <p:spPr>
          <a:xfrm>
            <a:off x="4943856" y="3945743"/>
            <a:ext cx="6970776" cy="2250873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800080"/>
                </a:solidFill>
                <a:latin typeface="Arial Black" panose="020B0A04020102020204" pitchFamily="34" charset="0"/>
              </a:rPr>
              <a:t>Лише за таких умов педагог </a:t>
            </a:r>
            <a:r>
              <a:rPr lang="ru-RU" sz="24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матиме</a:t>
            </a:r>
            <a:r>
              <a:rPr lang="ru-RU" sz="24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змогу</a:t>
            </a:r>
            <a:r>
              <a:rPr lang="ru-RU" sz="24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ефективно</a:t>
            </a:r>
            <a:r>
              <a:rPr lang="ru-RU" sz="24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застосовувати</a:t>
            </a:r>
            <a:r>
              <a:rPr lang="ru-RU" sz="24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800080"/>
                </a:solidFill>
                <a:latin typeface="Arial Black" panose="020B0A04020102020204" pitchFamily="34" charset="0"/>
              </a:rPr>
              <a:t>різні</a:t>
            </a:r>
            <a:r>
              <a:rPr lang="ru-RU" sz="24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види</a:t>
            </a:r>
            <a:r>
              <a:rPr lang="ru-RU" sz="24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обладнання</a:t>
            </a:r>
            <a:r>
              <a:rPr lang="ru-RU" sz="2400" dirty="0">
                <a:solidFill>
                  <a:srgbClr val="800080"/>
                </a:solidFill>
                <a:latin typeface="Arial Black" panose="020B0A04020102020204" pitchFamily="34" charset="0"/>
              </a:rPr>
              <a:t> й </a:t>
            </a:r>
            <a:r>
              <a:rPr lang="ru-RU" sz="24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навчальні</a:t>
            </a:r>
            <a:r>
              <a:rPr lang="ru-RU" sz="24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засоби</a:t>
            </a:r>
            <a:r>
              <a:rPr lang="ru-RU" sz="2400" dirty="0">
                <a:solidFill>
                  <a:srgbClr val="800080"/>
                </a:solidFill>
                <a:latin typeface="Arial Black" panose="020B0A04020102020204" pitchFamily="34" charset="0"/>
              </a:rPr>
              <a:t> у </a:t>
            </a:r>
            <a:r>
              <a:rPr lang="ru-RU" sz="24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просторі</a:t>
            </a:r>
            <a:r>
              <a:rPr lang="ru-RU" sz="24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дитячого</a:t>
            </a:r>
            <a:r>
              <a:rPr lang="ru-RU" sz="2400" dirty="0">
                <a:solidFill>
                  <a:srgbClr val="800080"/>
                </a:solidFill>
                <a:latin typeface="Arial Black" panose="020B0A04020102020204" pitchFamily="34" charset="0"/>
              </a:rPr>
              <a:t> садка </a:t>
            </a:r>
            <a:endParaRPr lang="uk-UA" sz="2400" dirty="0">
              <a:solidFill>
                <a:srgbClr val="80008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EDE110-5CD9-4C3D-9E20-552CB1A6D1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614" y="731520"/>
            <a:ext cx="3595211" cy="25010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3A7505-FEEB-4A02-9F2B-3C92F9D75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20" y="3945743"/>
            <a:ext cx="2715767" cy="197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598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728E397-D56D-43F8-9596-833578FD67F4}"/>
              </a:ext>
            </a:extLst>
          </p:cNvPr>
          <p:cNvSpPr/>
          <p:nvPr/>
        </p:nvSpPr>
        <p:spPr>
          <a:xfrm>
            <a:off x="448056" y="197346"/>
            <a:ext cx="8001000" cy="695575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>
                <a:solidFill>
                  <a:srgbClr val="000099"/>
                </a:solidFill>
                <a:latin typeface="Arial Black" panose="020B0A04020102020204" pitchFamily="34" charset="0"/>
              </a:rPr>
              <a:t>Використані джерела</a:t>
            </a:r>
          </a:p>
          <a:p>
            <a:pPr>
              <a:lnSpc>
                <a:spcPct val="150000"/>
              </a:lnSpc>
            </a:pPr>
            <a:endParaRPr lang="uk-UA" dirty="0">
              <a:latin typeface="Arial Black" panose="020B0A04020102020204" pitchFamily="34" charset="0"/>
            </a:endParaRPr>
          </a:p>
          <a:p>
            <a:pPr>
              <a:lnSpc>
                <a:spcPct val="200000"/>
              </a:lnSpc>
            </a:pPr>
            <a:r>
              <a:rPr lang="uk-UA" sz="1600" dirty="0">
                <a:solidFill>
                  <a:srgbClr val="000099"/>
                </a:solidFill>
                <a:latin typeface="Arial Black" panose="020B0A04020102020204" pitchFamily="34" charset="0"/>
              </a:rPr>
              <a:t>1.МЕТОДИЧНІ РЕКОМЕНДАЦІЇ до Освітньої програми для дітей від 2 до 7 років «ДИТИНА»;</a:t>
            </a:r>
          </a:p>
          <a:p>
            <a:pPr>
              <a:lnSpc>
                <a:spcPct val="200000"/>
              </a:lnSpc>
            </a:pPr>
            <a:r>
              <a:rPr lang="uk-UA" sz="1600" dirty="0">
                <a:solidFill>
                  <a:srgbClr val="000099"/>
                </a:solidFill>
                <a:latin typeface="Arial Black" panose="020B0A04020102020204" pitchFamily="34" charset="0"/>
              </a:rPr>
              <a:t>2.Лист МОН України № 1/9-454 від 02 вересня 2016 року «Про організацію роботи з музичного виховання дітей у дошкільних навчальних закладах»;</a:t>
            </a:r>
          </a:p>
          <a:p>
            <a:pPr>
              <a:lnSpc>
                <a:spcPct val="200000"/>
              </a:lnSpc>
            </a:pPr>
            <a:r>
              <a:rPr lang="uk-UA" sz="1600" dirty="0">
                <a:solidFill>
                  <a:srgbClr val="000099"/>
                </a:solidFill>
                <a:latin typeface="Arial Black" panose="020B0A04020102020204" pitchFamily="34" charset="0"/>
              </a:rPr>
              <a:t>3.МУЗИЧНИЙ КЕРІВНИК (журнал) №04 квітня  /2021року; </a:t>
            </a:r>
          </a:p>
          <a:p>
            <a:pPr>
              <a:lnSpc>
                <a:spcPct val="200000"/>
              </a:lnSpc>
            </a:pPr>
            <a:r>
              <a:rPr lang="uk-UA" sz="1600" dirty="0">
                <a:solidFill>
                  <a:srgbClr val="000099"/>
                </a:solidFill>
                <a:latin typeface="Arial Black" panose="020B0A04020102020204" pitchFamily="34" charset="0"/>
              </a:rPr>
              <a:t>4. Автор: ОД </a:t>
            </a:r>
            <a:r>
              <a:rPr lang="uk-UA" sz="16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Рейпольська</a:t>
            </a:r>
            <a:r>
              <a:rPr lang="uk-UA" sz="1600" dirty="0">
                <a:solidFill>
                  <a:srgbClr val="000099"/>
                </a:solidFill>
                <a:latin typeface="Arial Black" panose="020B0A04020102020204" pitchFamily="34" charset="0"/>
              </a:rPr>
              <a:t> · 2021 Освітнє середовище закладу дошкільної освіти </a:t>
            </a:r>
            <a:r>
              <a:rPr lang="en-US" sz="1600" dirty="0">
                <a:solidFill>
                  <a:srgbClr val="000099"/>
                </a:solidFill>
                <a:latin typeface="Arial Black" panose="020B0A04020102020204" pitchFamily="34" charset="0"/>
              </a:rPr>
              <a:t>https://lib.iitta.gov.ua › </a:t>
            </a:r>
            <a:r>
              <a:rPr lang="en-US" sz="1600" dirty="0" err="1">
                <a:solidFill>
                  <a:srgbClr val="000099"/>
                </a:solidFill>
                <a:latin typeface="Arial Black" panose="020B0A04020102020204" pitchFamily="34" charset="0"/>
              </a:rPr>
              <a:t>eprint</a:t>
            </a:r>
            <a:r>
              <a:rPr lang="uk-UA" sz="1600" dirty="0">
                <a:solidFill>
                  <a:srgbClr val="000099"/>
                </a:solidFill>
                <a:latin typeface="Arial Black" panose="020B0A04020102020204" pitchFamily="34" charset="0"/>
              </a:rPr>
              <a:t>;</a:t>
            </a:r>
            <a:endParaRPr lang="en-US" sz="1600" dirty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rgbClr val="000099"/>
                </a:solidFill>
                <a:latin typeface="Arial Black" panose="020B0A04020102020204" pitchFamily="34" charset="0"/>
              </a:rPr>
              <a:t>5. </a:t>
            </a:r>
            <a:r>
              <a:rPr lang="uk-UA" sz="1600" dirty="0">
                <a:solidFill>
                  <a:srgbClr val="000099"/>
                </a:solidFill>
                <a:latin typeface="Arial Black" panose="020B0A04020102020204" pitchFamily="34" charset="0"/>
              </a:rPr>
              <a:t>О.С. </a:t>
            </a:r>
            <a:r>
              <a:rPr lang="uk-UA" sz="16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Чепур</a:t>
            </a:r>
            <a:r>
              <a:rPr lang="uk-UA" sz="1600" dirty="0">
                <a:solidFill>
                  <a:srgbClr val="000099"/>
                </a:solidFill>
                <a:latin typeface="Arial Black" panose="020B0A04020102020204" pitchFamily="34" charset="0"/>
              </a:rPr>
              <a:t> · 2011 Креативний розвиток дітей дошкільного віку </a:t>
            </a:r>
            <a:r>
              <a:rPr lang="en-US" sz="1600" dirty="0">
                <a:solidFill>
                  <a:srgbClr val="000099"/>
                </a:solidFill>
                <a:latin typeface="Arial Black" panose="020B0A04020102020204" pitchFamily="34" charset="0"/>
              </a:rPr>
              <a:t>https://dspace.uzhnu.edu.ua › </a:t>
            </a:r>
            <a:r>
              <a:rPr lang="en-US" sz="1600" dirty="0" err="1">
                <a:solidFill>
                  <a:srgbClr val="000099"/>
                </a:solidFill>
                <a:latin typeface="Arial Black" panose="020B0A04020102020204" pitchFamily="34" charset="0"/>
              </a:rPr>
              <a:t>jspui</a:t>
            </a:r>
            <a:r>
              <a:rPr lang="en-US" sz="1600" dirty="0">
                <a:solidFill>
                  <a:srgbClr val="000099"/>
                </a:solidFill>
                <a:latin typeface="Arial Black" panose="020B0A04020102020204" pitchFamily="34" charset="0"/>
              </a:rPr>
              <a:t> › bitstream › lib</a:t>
            </a:r>
            <a:r>
              <a:rPr lang="uk-UA" sz="1600" dirty="0">
                <a:solidFill>
                  <a:srgbClr val="000099"/>
                </a:solidFill>
                <a:latin typeface="Arial Black" panose="020B0A04020102020204" pitchFamily="34" charset="0"/>
              </a:rPr>
              <a:t>.</a:t>
            </a:r>
            <a:endParaRPr lang="en-US" sz="1600" dirty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912347-ED31-413B-98FA-35F1E4FDF7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4504" y="1874520"/>
            <a:ext cx="3264408" cy="36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868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E2FF0E-D934-43C6-8003-32A9494F92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3581"/>
          <a:stretch/>
        </p:blipFill>
        <p:spPr>
          <a:xfrm>
            <a:off x="714756" y="100584"/>
            <a:ext cx="10762487" cy="654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7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90" y="1248204"/>
            <a:ext cx="6096000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 </a:t>
            </a:r>
            <a:r>
              <a:rPr lang="ru-RU" sz="4000" dirty="0" err="1">
                <a:solidFill>
                  <a:srgbClr val="000099"/>
                </a:solidFill>
                <a:latin typeface="Arial Black" pitchFamily="34" charset="0"/>
              </a:rPr>
              <a:t>базова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000099"/>
                </a:solidFill>
                <a:latin typeface="Arial Black" pitchFamily="34" charset="0"/>
              </a:rPr>
              <a:t>якість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000099"/>
                </a:solidFill>
                <a:latin typeface="Arial Black" pitchFamily="34" charset="0"/>
              </a:rPr>
              <a:t>особистості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, </a:t>
            </a:r>
            <a:r>
              <a:rPr lang="ru-RU" sz="4000" dirty="0" err="1">
                <a:solidFill>
                  <a:srgbClr val="000099"/>
                </a:solidFill>
                <a:latin typeface="Arial Black" pitchFamily="34" charset="0"/>
              </a:rPr>
              <a:t>її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000099"/>
                </a:solidFill>
                <a:latin typeface="Arial Black" pitchFamily="34" charset="0"/>
              </a:rPr>
              <a:t>творчі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000099"/>
                </a:solidFill>
                <a:latin typeface="Arial Black" pitchFamily="34" charset="0"/>
              </a:rPr>
              <a:t>здібності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, </a:t>
            </a:r>
            <a:r>
              <a:rPr lang="ru-RU" sz="4000" dirty="0" err="1">
                <a:solidFill>
                  <a:srgbClr val="000099"/>
                </a:solidFill>
                <a:latin typeface="Arial Black" pitchFamily="34" charset="0"/>
              </a:rPr>
              <a:t>нахили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і задатки  </a:t>
            </a:r>
            <a:endParaRPr lang="uk-UA" sz="40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0657" y="3927421"/>
            <a:ext cx="8398833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якість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людини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не стандартно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діяти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,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гнучко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мислити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,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швидко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орієнтуватись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та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адаптуватись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до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нових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умов,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творчо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вирішувати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великі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і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малі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проблеми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endParaRPr lang="uk-UA" sz="32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70948" y="253390"/>
            <a:ext cx="7313220" cy="1107996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v"/>
            </a:pPr>
            <a:r>
              <a:rPr lang="uk-UA" sz="6600" dirty="0">
                <a:solidFill>
                  <a:schemeClr val="bg1"/>
                </a:solidFill>
                <a:latin typeface="Arial Black" pitchFamily="34" charset="0"/>
              </a:rPr>
              <a:t>Креативність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99867D-C85B-4C8E-AF88-504CCAADBB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81" y="1417636"/>
            <a:ext cx="3714818" cy="25545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3E230C-47D3-4900-8E00-40F2BDA3D9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96" y="3821219"/>
            <a:ext cx="3355849" cy="276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2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729" y="466458"/>
            <a:ext cx="8063623" cy="5925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200" i="1" dirty="0" err="1">
                <a:solidFill>
                  <a:srgbClr val="000099"/>
                </a:solidFill>
                <a:latin typeface="Arial Black" pitchFamily="34" charset="0"/>
              </a:rPr>
              <a:t>Розвиток</a:t>
            </a:r>
            <a:r>
              <a:rPr lang="ru-RU" sz="3200" i="1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200" i="1" dirty="0" err="1">
                <a:solidFill>
                  <a:srgbClr val="000099"/>
                </a:solidFill>
                <a:latin typeface="Arial Black" pitchFamily="34" charset="0"/>
              </a:rPr>
              <a:t>креативності</a:t>
            </a:r>
            <a:r>
              <a:rPr lang="ru-RU" sz="3200" i="1" dirty="0">
                <a:solidFill>
                  <a:srgbClr val="000099"/>
                </a:solidFill>
                <a:latin typeface="Arial Black" pitchFamily="34" charset="0"/>
              </a:rPr>
              <a:t>  - </a:t>
            </a:r>
            <a:r>
              <a:rPr lang="ru-RU" sz="3200" i="1" dirty="0" err="1">
                <a:solidFill>
                  <a:srgbClr val="000099"/>
                </a:solidFill>
                <a:latin typeface="Arial Black" pitchFamily="34" charset="0"/>
              </a:rPr>
              <a:t>важлива</a:t>
            </a:r>
            <a:r>
              <a:rPr lang="ru-RU" sz="3200" i="1" dirty="0">
                <a:solidFill>
                  <a:srgbClr val="000099"/>
                </a:solidFill>
                <a:latin typeface="Arial Black" pitchFamily="34" charset="0"/>
              </a:rPr>
              <a:t> мета </a:t>
            </a:r>
            <a:r>
              <a:rPr lang="ru-RU" sz="3200" i="1" dirty="0" err="1">
                <a:solidFill>
                  <a:srgbClr val="000099"/>
                </a:solidFill>
                <a:latin typeface="Arial Black" pitchFamily="34" charset="0"/>
              </a:rPr>
              <a:t>освітнього</a:t>
            </a:r>
            <a:r>
              <a:rPr lang="ru-RU" sz="3200" i="1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200" i="1" dirty="0" err="1">
                <a:solidFill>
                  <a:srgbClr val="000099"/>
                </a:solidFill>
                <a:latin typeface="Arial Black" pitchFamily="34" charset="0"/>
              </a:rPr>
              <a:t>процесу</a:t>
            </a:r>
            <a:endParaRPr lang="ru-RU" sz="3200" i="1" dirty="0">
              <a:solidFill>
                <a:srgbClr val="000099"/>
              </a:solidFill>
              <a:latin typeface="Arial Black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endParaRPr lang="ru-RU" sz="3200" i="1" dirty="0">
              <a:solidFill>
                <a:srgbClr val="000099"/>
              </a:solidFill>
              <a:latin typeface="Arial Black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200" i="1" dirty="0" err="1">
                <a:solidFill>
                  <a:srgbClr val="000099"/>
                </a:solidFill>
                <a:latin typeface="Arial Black" pitchFamily="34" charset="0"/>
              </a:rPr>
              <a:t>Креативними</a:t>
            </a:r>
            <a:r>
              <a:rPr lang="ru-RU" sz="3200" i="1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200" i="1" dirty="0" err="1">
                <a:solidFill>
                  <a:srgbClr val="000099"/>
                </a:solidFill>
                <a:latin typeface="Arial Black" pitchFamily="34" charset="0"/>
              </a:rPr>
              <a:t>мають</a:t>
            </a:r>
            <a:r>
              <a:rPr lang="ru-RU" sz="3200" i="1" dirty="0">
                <a:solidFill>
                  <a:srgbClr val="000099"/>
                </a:solidFill>
                <a:latin typeface="Arial Black" pitchFamily="34" charset="0"/>
              </a:rPr>
              <a:t> бути як </a:t>
            </a:r>
            <a:r>
              <a:rPr lang="ru-RU" sz="3200" i="1" dirty="0" err="1">
                <a:solidFill>
                  <a:srgbClr val="000099"/>
                </a:solidFill>
                <a:latin typeface="Arial Black" pitchFamily="34" charset="0"/>
              </a:rPr>
              <a:t>процес</a:t>
            </a:r>
            <a:r>
              <a:rPr lang="ru-RU" sz="3200" i="1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200" i="1" dirty="0" err="1">
                <a:solidFill>
                  <a:srgbClr val="000099"/>
                </a:solidFill>
                <a:latin typeface="Arial Black" pitchFamily="34" charset="0"/>
              </a:rPr>
              <a:t>діяльності</a:t>
            </a:r>
            <a:r>
              <a:rPr lang="ru-RU" sz="3200" i="1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200" i="1" dirty="0" err="1">
                <a:solidFill>
                  <a:srgbClr val="000099"/>
                </a:solidFill>
                <a:latin typeface="Arial Black" pitchFamily="34" charset="0"/>
              </a:rPr>
              <a:t>дошкільників</a:t>
            </a:r>
            <a:r>
              <a:rPr lang="ru-RU" sz="3200" i="1" dirty="0">
                <a:solidFill>
                  <a:srgbClr val="000099"/>
                </a:solidFill>
                <a:latin typeface="Arial Black" pitchFamily="34" charset="0"/>
              </a:rPr>
              <a:t> так і </a:t>
            </a:r>
            <a:r>
              <a:rPr lang="ru-RU" sz="3200" i="1" dirty="0" err="1">
                <a:solidFill>
                  <a:srgbClr val="000099"/>
                </a:solidFill>
                <a:latin typeface="Arial Black" pitchFamily="34" charset="0"/>
              </a:rPr>
              <a:t>його</a:t>
            </a:r>
            <a:r>
              <a:rPr lang="ru-RU" sz="3200" i="1" dirty="0">
                <a:solidFill>
                  <a:srgbClr val="000099"/>
                </a:solidFill>
                <a:latin typeface="Arial Black" pitchFamily="34" charset="0"/>
              </a:rPr>
              <a:t> результат, як </a:t>
            </a:r>
            <a:r>
              <a:rPr lang="ru-RU" sz="3200" i="1" dirty="0" err="1">
                <a:solidFill>
                  <a:srgbClr val="000099"/>
                </a:solidFill>
                <a:latin typeface="Arial Black" pitchFamily="34" charset="0"/>
              </a:rPr>
              <a:t>процес</a:t>
            </a:r>
            <a:r>
              <a:rPr lang="ru-RU" sz="3200" i="1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200" i="1" dirty="0" err="1">
                <a:solidFill>
                  <a:srgbClr val="000099"/>
                </a:solidFill>
                <a:latin typeface="Arial Black" pitchFamily="34" charset="0"/>
              </a:rPr>
              <a:t>виховання</a:t>
            </a:r>
            <a:r>
              <a:rPr lang="ru-RU" sz="3200" i="1" dirty="0">
                <a:solidFill>
                  <a:srgbClr val="000099"/>
                </a:solidFill>
                <a:latin typeface="Arial Black" pitchFamily="34" charset="0"/>
              </a:rPr>
              <a:t>, так і </a:t>
            </a:r>
            <a:r>
              <a:rPr lang="ru-RU" sz="3200" i="1" dirty="0" err="1">
                <a:solidFill>
                  <a:srgbClr val="000099"/>
                </a:solidFill>
                <a:latin typeface="Arial Black" pitchFamily="34" charset="0"/>
              </a:rPr>
              <a:t>навчання</a:t>
            </a:r>
            <a:r>
              <a:rPr lang="ru-RU" sz="3200" i="1" dirty="0">
                <a:solidFill>
                  <a:srgbClr val="000099"/>
                </a:solidFill>
                <a:latin typeface="Arial Black" pitchFamily="34" charset="0"/>
              </a:rPr>
              <a:t>  </a:t>
            </a:r>
            <a:endParaRPr lang="uk-UA" sz="3200" i="1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231B6F-B471-4710-8A41-ED5FD0F3E6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256" y="548640"/>
            <a:ext cx="4215384" cy="385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49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63" y="293315"/>
            <a:ext cx="10717999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q"/>
            </a:pPr>
            <a:r>
              <a:rPr lang="uk-UA" sz="6000" dirty="0">
                <a:solidFill>
                  <a:schemeClr val="bg1"/>
                </a:solidFill>
                <a:latin typeface="Arial Black" pitchFamily="34" charset="0"/>
              </a:rPr>
              <a:t>Дошкільне дитинство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4216" y="1678677"/>
            <a:ext cx="9182792" cy="45497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2800" i="1" dirty="0">
                <a:solidFill>
                  <a:srgbClr val="000099"/>
                </a:solidFill>
                <a:latin typeface="Arial Black" pitchFamily="34" charset="0"/>
              </a:rPr>
              <a:t>це особливий вік, коли дитина відкриває для себе світ, у якому відбуваються значні зміни у всіх сферах її психіки: когнітивної, емоційної, вольової і які виявляються в різних видах діяльності: комунікативної, пізнавальної, перетворювальної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819F08-FE0C-4ECF-97DD-29254644E8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824" y="2313432"/>
            <a:ext cx="310896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6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63" y="293315"/>
            <a:ext cx="10717999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q"/>
            </a:pPr>
            <a:r>
              <a:rPr lang="uk-UA" sz="6000" dirty="0">
                <a:solidFill>
                  <a:schemeClr val="bg1"/>
                </a:solidFill>
                <a:latin typeface="Arial Black" pitchFamily="34" charset="0"/>
              </a:rPr>
              <a:t>Дошкільне дитинство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491" y="1766179"/>
            <a:ext cx="8769927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dirty="0" err="1">
                <a:solidFill>
                  <a:srgbClr val="000099"/>
                </a:solidFill>
                <a:latin typeface="Arial Black" pitchFamily="34" charset="0"/>
              </a:rPr>
              <a:t>Це</a:t>
            </a:r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rgbClr val="000099"/>
                </a:solidFill>
                <a:latin typeface="Arial Black" pitchFamily="34" charset="0"/>
              </a:rPr>
              <a:t>вік</a:t>
            </a:r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, коли </a:t>
            </a:r>
            <a:r>
              <a:rPr lang="ru-RU" sz="3600" dirty="0" err="1">
                <a:solidFill>
                  <a:srgbClr val="000099"/>
                </a:solidFill>
                <a:latin typeface="Arial Black" pitchFamily="34" charset="0"/>
              </a:rPr>
              <a:t>з'являється</a:t>
            </a:r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rgbClr val="000099"/>
                </a:solidFill>
                <a:latin typeface="Arial Black" pitchFamily="34" charset="0"/>
              </a:rPr>
              <a:t>здатність</a:t>
            </a:r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 до </a:t>
            </a:r>
            <a:r>
              <a:rPr lang="ru-RU" sz="3600" dirty="0" err="1">
                <a:solidFill>
                  <a:srgbClr val="000099"/>
                </a:solidFill>
                <a:latin typeface="Arial Black" pitchFamily="34" charset="0"/>
              </a:rPr>
              <a:t>творчого</a:t>
            </a:r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rgbClr val="000099"/>
                </a:solidFill>
                <a:latin typeface="Arial Black" pitchFamily="34" charset="0"/>
              </a:rPr>
              <a:t>вирішення</a:t>
            </a:r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 проблем, </a:t>
            </a:r>
            <a:r>
              <a:rPr lang="ru-RU" sz="3600" dirty="0" err="1">
                <a:solidFill>
                  <a:srgbClr val="000099"/>
                </a:solidFill>
                <a:latin typeface="Arial Black" pitchFamily="34" charset="0"/>
              </a:rPr>
              <a:t>що</a:t>
            </a:r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rgbClr val="000099"/>
                </a:solidFill>
                <a:latin typeface="Arial Black" pitchFamily="34" charset="0"/>
              </a:rPr>
              <a:t>виникають</a:t>
            </a:r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 у </a:t>
            </a:r>
            <a:r>
              <a:rPr lang="ru-RU" sz="3600" dirty="0" err="1">
                <a:solidFill>
                  <a:srgbClr val="000099"/>
                </a:solidFill>
                <a:latin typeface="Arial Black" pitchFamily="34" charset="0"/>
              </a:rPr>
              <a:t>дитини</a:t>
            </a:r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 в </a:t>
            </a:r>
            <a:r>
              <a:rPr lang="ru-RU" sz="3600" dirty="0" err="1">
                <a:solidFill>
                  <a:srgbClr val="000099"/>
                </a:solidFill>
                <a:latin typeface="Arial Black" pitchFamily="34" charset="0"/>
              </a:rPr>
              <a:t>різних</a:t>
            </a:r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rgbClr val="000099"/>
                </a:solidFill>
                <a:latin typeface="Arial Black" pitchFamily="34" charset="0"/>
              </a:rPr>
              <a:t>життєвих</a:t>
            </a:r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rgbClr val="000099"/>
                </a:solidFill>
                <a:latin typeface="Arial Black" pitchFamily="34" charset="0"/>
              </a:rPr>
              <a:t>ситуаціях</a:t>
            </a:r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 - </a:t>
            </a:r>
            <a:r>
              <a:rPr lang="ru-RU" sz="3600" dirty="0" err="1">
                <a:solidFill>
                  <a:srgbClr val="000099"/>
                </a:solidFill>
                <a:latin typeface="Arial Black" pitchFamily="34" charset="0"/>
              </a:rPr>
              <a:t>креативності</a:t>
            </a:r>
            <a:endParaRPr lang="uk-UA" sz="3600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D5140C-B93A-41BA-B42B-32CE99552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418" y="1430528"/>
            <a:ext cx="2468326" cy="28762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E408C4-B548-47EB-8FBB-6E344FAE2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425" y="4103941"/>
            <a:ext cx="3375088" cy="22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1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63" y="293315"/>
            <a:ext cx="1123096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q"/>
            </a:pPr>
            <a:r>
              <a:rPr lang="uk-UA" sz="6000" dirty="0">
                <a:solidFill>
                  <a:schemeClr val="bg1"/>
                </a:solidFill>
                <a:latin typeface="Arial Black" pitchFamily="34" charset="0"/>
              </a:rPr>
              <a:t>Розвиток креативності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5527" y="1745673"/>
            <a:ext cx="7813964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i="1" dirty="0">
                <a:solidFill>
                  <a:srgbClr val="000099"/>
                </a:solidFill>
                <a:latin typeface="Arial Black" pitchFamily="34" charset="0"/>
              </a:rPr>
              <a:t>потребує створення відповідних умов: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3200" i="1" dirty="0">
                <a:solidFill>
                  <a:srgbClr val="000099"/>
                </a:solidFill>
                <a:latin typeface="Arial Black" pitchFamily="34" charset="0"/>
              </a:rPr>
              <a:t>збагачення оточуючого середовища різноманітними новими для дитини предметами,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3200" i="1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uk-UA" sz="3200" i="1" dirty="0">
                <a:solidFill>
                  <a:srgbClr val="000099"/>
                </a:solidFill>
                <a:latin typeface="Arial Black" pitchFamily="34" charset="0"/>
              </a:rPr>
              <a:t>матеріалом для пошукової та творчої діяльності з метою </a:t>
            </a:r>
            <a:r>
              <a:rPr lang="uk-UA" sz="3200" i="1">
                <a:solidFill>
                  <a:srgbClr val="000099"/>
                </a:solidFill>
                <a:latin typeface="Arial Black" pitchFamily="34" charset="0"/>
              </a:rPr>
              <a:t>розвитку допитливості</a:t>
            </a:r>
            <a:endParaRPr lang="uk-UA" sz="3200" i="1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737444-0B3D-461E-8616-FBA233741F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462" y="1192864"/>
            <a:ext cx="3643746" cy="28149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6B88B5-58C7-4856-B3D9-ABE4677DFB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984" y="4228278"/>
            <a:ext cx="3288982" cy="247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152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1528</Words>
  <Application>Microsoft Office PowerPoint</Application>
  <PresentationFormat>Широкий екран</PresentationFormat>
  <Paragraphs>153</Paragraphs>
  <Slides>44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44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Директор</dc:creator>
  <cp:lastModifiedBy>Директор</cp:lastModifiedBy>
  <cp:revision>111</cp:revision>
  <dcterms:created xsi:type="dcterms:W3CDTF">2025-01-02T10:14:35Z</dcterms:created>
  <dcterms:modified xsi:type="dcterms:W3CDTF">2025-02-27T10:25:17Z</dcterms:modified>
</cp:coreProperties>
</file>